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9" r:id="rId3"/>
    <p:sldId id="318" r:id="rId4"/>
    <p:sldId id="260" r:id="rId5"/>
    <p:sldId id="261" r:id="rId6"/>
    <p:sldId id="263" r:id="rId7"/>
    <p:sldId id="262" r:id="rId8"/>
    <p:sldId id="264" r:id="rId10"/>
    <p:sldId id="266" r:id="rId11"/>
    <p:sldId id="267" r:id="rId12"/>
    <p:sldId id="269" r:id="rId13"/>
    <p:sldId id="270" r:id="rId14"/>
    <p:sldId id="287" r:id="rId15"/>
    <p:sldId id="288" r:id="rId16"/>
    <p:sldId id="289" r:id="rId17"/>
    <p:sldId id="297" r:id="rId18"/>
    <p:sldId id="298" r:id="rId19"/>
    <p:sldId id="271" r:id="rId20"/>
    <p:sldId id="278" r:id="rId21"/>
    <p:sldId id="299" r:id="rId22"/>
    <p:sldId id="300" r:id="rId23"/>
    <p:sldId id="301" r:id="rId24"/>
    <p:sldId id="306" r:id="rId25"/>
    <p:sldId id="305" r:id="rId26"/>
    <p:sldId id="302" r:id="rId27"/>
    <p:sldId id="303" r:id="rId28"/>
    <p:sldId id="304" r:id="rId29"/>
    <p:sldId id="276" r:id="rId30"/>
    <p:sldId id="283" r:id="rId31"/>
    <p:sldId id="286" r:id="rId32"/>
    <p:sldId id="285" r:id="rId33"/>
    <p:sldId id="284" r:id="rId34"/>
    <p:sldId id="316" r:id="rId3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GI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留学生饮食指南</a:t>
            </a:r>
            <a:endParaRPr lang="zh-CN" altLang="en-US"/>
          </a:p>
        </p:txBody>
      </p:sp>
      <p:sp>
        <p:nvSpPr>
          <p:cNvPr id="3" name="副标题 2"/>
          <p:cNvSpPr>
            <a:spLocks noGrp="1"/>
          </p:cNvSpPr>
          <p:nvPr>
            <p:ph type="subTitle" idx="1"/>
          </p:nvPr>
        </p:nvSpPr>
        <p:spPr/>
        <p:txBody>
          <a:bodyPr/>
          <a:p>
            <a:r>
              <a:rPr lang="zh-CN" altLang="en-US"/>
              <a:t>陈美萱</a:t>
            </a:r>
            <a:r>
              <a:rPr lang="en-US" altLang="zh-CN"/>
              <a:t> </a:t>
            </a:r>
            <a:r>
              <a:rPr lang="zh-CN" altLang="en-US"/>
              <a:t>郑欣然</a:t>
            </a:r>
            <a:r>
              <a:rPr lang="en-US" altLang="zh-CN"/>
              <a:t> </a:t>
            </a:r>
            <a:r>
              <a:rPr lang="zh-CN" altLang="en-US"/>
              <a:t>杨俊茹 王灏橦</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Nearby restaurants</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541240" y="741708"/>
            <a:ext cx="3843245" cy="795598"/>
          </a:xfrm>
          <a:prstGeom prst="rect">
            <a:avLst/>
          </a:prstGeom>
        </p:spPr>
        <p:txBody>
          <a:bodyPr wrap="square" rtlCol="0">
            <a:noAutofit/>
          </a:bodyPr>
          <a:p>
            <a:r>
              <a:rPr lang="en-US" altLang="zh-CN" sz="2800" b="1"/>
              <a:t>Chinese Food</a:t>
            </a:r>
            <a:endParaRPr lang="zh-CN" altLang="en-US" sz="2800" b="1"/>
          </a:p>
        </p:txBody>
      </p:sp>
      <p:sp>
        <p:nvSpPr>
          <p:cNvPr id="3" name="文本框 2"/>
          <p:cNvSpPr txBox="1"/>
          <p:nvPr userDrawn="1"/>
        </p:nvSpPr>
        <p:spPr>
          <a:xfrm>
            <a:off x="639554" y="1537305"/>
            <a:ext cx="1207770" cy="460375"/>
          </a:xfrm>
          <a:prstGeom prst="rect">
            <a:avLst/>
          </a:prstGeom>
        </p:spPr>
        <p:txBody>
          <a:bodyPr wrap="none" rtlCol="0">
            <a:spAutoFit/>
          </a:bodyPr>
          <a:p>
            <a:r>
              <a:rPr lang="en-US" altLang="zh-CN" sz="2400"/>
              <a:t>1. Uluh</a:t>
            </a:r>
            <a:endParaRPr lang="zh-CN" altLang="en-US" sz="2400"/>
          </a:p>
        </p:txBody>
      </p:sp>
      <p:pic>
        <p:nvPicPr>
          <p:cNvPr id="5" name="图片 4" descr="upload_post_object_v2_103402068"/>
          <p:cNvPicPr>
            <a:picLocks noChangeAspect="1"/>
          </p:cNvPicPr>
          <p:nvPr/>
        </p:nvPicPr>
        <p:blipFill>
          <a:blip r:embed="rId1"/>
          <a:stretch>
            <a:fillRect/>
          </a:stretch>
        </p:blipFill>
        <p:spPr>
          <a:xfrm>
            <a:off x="7202034" y="966756"/>
            <a:ext cx="3719551" cy="4385256"/>
          </a:xfrm>
          <a:prstGeom prst="rect">
            <a:avLst/>
          </a:prstGeom>
        </p:spPr>
      </p:pic>
      <p:sp>
        <p:nvSpPr>
          <p:cNvPr id="6" name="文本框 5"/>
          <p:cNvSpPr txBox="1"/>
          <p:nvPr userDrawn="1"/>
        </p:nvSpPr>
        <p:spPr>
          <a:xfrm>
            <a:off x="918111" y="2241891"/>
            <a:ext cx="1198880" cy="398780"/>
          </a:xfrm>
          <a:prstGeom prst="rect">
            <a:avLst/>
          </a:prstGeom>
        </p:spPr>
        <p:txBody>
          <a:bodyPr wrap="none" rtlCol="0">
            <a:spAutoFit/>
          </a:bodyPr>
          <a:p>
            <a:r>
              <a:rPr lang="zh-CN" altLang="en-US" sz="2000"/>
              <a:t>创新川菜</a:t>
            </a:r>
            <a:endParaRPr lang="zh-CN" altLang="en-US" sz="2000"/>
          </a:p>
        </p:txBody>
      </p:sp>
      <p:sp>
        <p:nvSpPr>
          <p:cNvPr id="7" name="文本框 6"/>
          <p:cNvSpPr txBox="1"/>
          <p:nvPr userDrawn="1"/>
        </p:nvSpPr>
        <p:spPr>
          <a:xfrm>
            <a:off x="918090" y="2775318"/>
            <a:ext cx="1452880" cy="398780"/>
          </a:xfrm>
          <a:prstGeom prst="rect">
            <a:avLst/>
          </a:prstGeom>
        </p:spPr>
        <p:txBody>
          <a:bodyPr wrap="none" rtlCol="0">
            <a:spAutoFit/>
          </a:bodyPr>
          <a:p>
            <a:r>
              <a:rPr lang="zh-CN" altLang="en-US" sz="2000"/>
              <a:t>烤鸭很正宗</a:t>
            </a:r>
            <a:endParaRPr lang="zh-CN" altLang="en-US" sz="2000"/>
          </a:p>
        </p:txBody>
      </p:sp>
      <p:sp>
        <p:nvSpPr>
          <p:cNvPr id="8" name="文本框 7"/>
          <p:cNvSpPr txBox="1"/>
          <p:nvPr userDrawn="1"/>
        </p:nvSpPr>
        <p:spPr>
          <a:xfrm>
            <a:off x="918090" y="3244248"/>
            <a:ext cx="4246880" cy="398780"/>
          </a:xfrm>
          <a:prstGeom prst="rect">
            <a:avLst/>
          </a:prstGeom>
        </p:spPr>
        <p:txBody>
          <a:bodyPr wrap="none" rtlCol="0">
            <a:spAutoFit/>
          </a:bodyPr>
          <a:p>
            <a:r>
              <a:rPr lang="zh-CN" altLang="en-US" sz="2000"/>
              <a:t>招牌菜品：蟹粉豆腐，烤鸭，猪蹄等</a:t>
            </a:r>
            <a:endParaRPr lang="zh-CN" altLang="en-US" sz="2000"/>
          </a:p>
        </p:txBody>
      </p:sp>
      <p:sp>
        <p:nvSpPr>
          <p:cNvPr id="9" name="文本框 8"/>
          <p:cNvSpPr txBox="1"/>
          <p:nvPr userDrawn="1"/>
        </p:nvSpPr>
        <p:spPr>
          <a:xfrm>
            <a:off x="918090" y="4252860"/>
            <a:ext cx="5288280" cy="368300"/>
          </a:xfrm>
          <a:prstGeom prst="rect">
            <a:avLst/>
          </a:prstGeom>
        </p:spPr>
        <p:txBody>
          <a:bodyPr wrap="none" rtlCol="0">
            <a:spAutoFit/>
          </a:bodyPr>
          <a:p>
            <a:r>
              <a:rPr lang="en-US" altLang="zh-CN"/>
              <a:t>Location</a:t>
            </a:r>
            <a:r>
              <a:rPr lang="zh-CN" altLang="en-US"/>
              <a:t>：</a:t>
            </a:r>
            <a:r>
              <a:rPr lang="en-US" altLang="zh-CN"/>
              <a:t>152A 2nd Ave, New York, NY10003</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787025" y="758094"/>
            <a:ext cx="1252855" cy="398780"/>
          </a:xfrm>
          <a:prstGeom prst="rect">
            <a:avLst/>
          </a:prstGeom>
        </p:spPr>
        <p:txBody>
          <a:bodyPr wrap="none" rtlCol="0">
            <a:spAutoFit/>
          </a:bodyPr>
          <a:p>
            <a:r>
              <a:rPr lang="en-US" altLang="zh-CN" sz="2000"/>
              <a:t>2. </a:t>
            </a:r>
            <a:r>
              <a:rPr lang="zh-CN" altLang="en-US" sz="2000"/>
              <a:t>云之南</a:t>
            </a:r>
            <a:endParaRPr lang="zh-CN" altLang="en-US" sz="2000"/>
          </a:p>
        </p:txBody>
      </p:sp>
      <p:sp>
        <p:nvSpPr>
          <p:cNvPr id="3" name="文本框 2"/>
          <p:cNvSpPr txBox="1"/>
          <p:nvPr userDrawn="1"/>
        </p:nvSpPr>
        <p:spPr>
          <a:xfrm>
            <a:off x="1094973" y="1462679"/>
            <a:ext cx="1706880" cy="2861310"/>
          </a:xfrm>
          <a:prstGeom prst="rect">
            <a:avLst/>
          </a:prstGeom>
        </p:spPr>
        <p:txBody>
          <a:bodyPr wrap="none" rtlCol="0">
            <a:spAutoFit/>
          </a:bodyPr>
          <a:p>
            <a:r>
              <a:rPr lang="zh-CN" altLang="en-US" sz="2000"/>
              <a:t>云南菜</a:t>
            </a:r>
            <a:endParaRPr lang="zh-CN" altLang="en-US" sz="2000"/>
          </a:p>
          <a:p>
            <a:endParaRPr lang="zh-CN" altLang="en-US" sz="2000"/>
          </a:p>
          <a:p>
            <a:r>
              <a:rPr lang="zh-CN" altLang="en-US" sz="2000"/>
              <a:t>招牌菜品：</a:t>
            </a:r>
            <a:endParaRPr lang="zh-CN" altLang="en-US" sz="2000"/>
          </a:p>
          <a:p>
            <a:endParaRPr lang="zh-CN" altLang="en-US" sz="2000"/>
          </a:p>
          <a:p>
            <a:r>
              <a:rPr lang="zh-CN" altLang="en-US" sz="2000"/>
              <a:t>招牌过桥米线</a:t>
            </a:r>
            <a:endParaRPr lang="zh-CN" altLang="en-US" sz="2000"/>
          </a:p>
          <a:p>
            <a:endParaRPr lang="zh-CN" altLang="en-US" sz="2000"/>
          </a:p>
          <a:p>
            <a:r>
              <a:rPr lang="zh-CN" altLang="en-US" sz="2000"/>
              <a:t>铜锅洋芋焖饭</a:t>
            </a:r>
            <a:endParaRPr lang="zh-CN" altLang="en-US" sz="2000"/>
          </a:p>
          <a:p>
            <a:endParaRPr lang="zh-CN" altLang="en-US" sz="2000"/>
          </a:p>
          <a:p>
            <a:r>
              <a:rPr lang="zh-CN" altLang="en-US" sz="2000"/>
              <a:t>云南包浆豆腐</a:t>
            </a:r>
            <a:endParaRPr lang="zh-CN" altLang="en-US" sz="2000"/>
          </a:p>
        </p:txBody>
      </p:sp>
      <p:sp>
        <p:nvSpPr>
          <p:cNvPr id="4" name="文本框 3"/>
          <p:cNvSpPr txBox="1"/>
          <p:nvPr userDrawn="1"/>
        </p:nvSpPr>
        <p:spPr>
          <a:xfrm>
            <a:off x="1094883" y="4685774"/>
            <a:ext cx="5391785" cy="368300"/>
          </a:xfrm>
          <a:prstGeom prst="rect">
            <a:avLst/>
          </a:prstGeom>
        </p:spPr>
        <p:txBody>
          <a:bodyPr wrap="none" rtlCol="0">
            <a:spAutoFit/>
          </a:bodyPr>
          <a:p>
            <a:r>
              <a:rPr lang="en-US" altLang="zh-CN"/>
              <a:t>Location</a:t>
            </a:r>
            <a:r>
              <a:rPr lang="zh-CN" altLang="en-US"/>
              <a:t>：</a:t>
            </a:r>
            <a:r>
              <a:rPr lang="en-US" altLang="zh-CN"/>
              <a:t>16 W Eighth St New York, NY 10011</a:t>
            </a:r>
            <a:endParaRPr lang="zh-CN" altLang="en-US"/>
          </a:p>
        </p:txBody>
      </p:sp>
      <p:pic>
        <p:nvPicPr>
          <p:cNvPr id="5" name="图片 4" descr="upload_post_object_v2_026918881"/>
          <p:cNvPicPr>
            <a:picLocks noChangeAspect="1"/>
          </p:cNvPicPr>
          <p:nvPr/>
        </p:nvPicPr>
        <p:blipFill>
          <a:blip r:embed="rId1"/>
          <a:stretch>
            <a:fillRect/>
          </a:stretch>
        </p:blipFill>
        <p:spPr>
          <a:xfrm>
            <a:off x="8078668" y="731375"/>
            <a:ext cx="3553966" cy="4324019"/>
          </a:xfrm>
          <a:prstGeom prst="rect">
            <a:avLst/>
          </a:prstGeom>
        </p:spPr>
      </p:pic>
      <p:pic>
        <p:nvPicPr>
          <p:cNvPr id="6" name="图片 5" descr="upload_post_object_v2_813536716"/>
          <p:cNvPicPr>
            <a:picLocks noChangeAspect="1"/>
          </p:cNvPicPr>
          <p:nvPr/>
        </p:nvPicPr>
        <p:blipFill>
          <a:blip r:embed="rId2"/>
          <a:stretch>
            <a:fillRect/>
          </a:stretch>
        </p:blipFill>
        <p:spPr>
          <a:xfrm>
            <a:off x="6139013" y="1462750"/>
            <a:ext cx="3897745" cy="4674345"/>
          </a:xfrm>
          <a:prstGeom prst="rect">
            <a:avLst/>
          </a:prstGeom>
        </p:spPr>
      </p:pic>
      <p:pic>
        <p:nvPicPr>
          <p:cNvPr id="7" name="图片 6" descr="upload_post_object_v2_401783483"/>
          <p:cNvPicPr>
            <a:picLocks noChangeAspect="1"/>
          </p:cNvPicPr>
          <p:nvPr/>
        </p:nvPicPr>
        <p:blipFill>
          <a:blip r:embed="rId3"/>
          <a:stretch>
            <a:fillRect/>
          </a:stretch>
        </p:blipFill>
        <p:spPr>
          <a:xfrm>
            <a:off x="7661793" y="2195682"/>
            <a:ext cx="3448227" cy="4219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plus(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9" presetClass="exit" presetSubtype="0" fill="hold" nodeType="clickEffect">
                                  <p:stCondLst>
                                    <p:cond delay="0"/>
                                  </p:stCondLst>
                                  <p:childTnLst>
                                    <p:anim calcmode="lin" valueType="num">
                                      <p:cBhvr>
                                        <p:cTn id="33" dur="1000"/>
                                        <p:tgtEl>
                                          <p:spTgt spid="7"/>
                                        </p:tgtEl>
                                        <p:attrNameLst>
                                          <p:attrName>ppt_x</p:attrName>
                                        </p:attrNameLst>
                                      </p:cBhvr>
                                      <p:tavLst>
                                        <p:tav tm="0">
                                          <p:val>
                                            <p:strVal val="ppt_x"/>
                                          </p:val>
                                        </p:tav>
                                        <p:tav tm="100000">
                                          <p:val>
                                            <p:strVal val="ppt_x-.2"/>
                                          </p:val>
                                        </p:tav>
                                      </p:tavLst>
                                    </p:anim>
                                    <p:anim calcmode="lin" valueType="num">
                                      <p:cBhvr>
                                        <p:cTn id="34" dur="1000"/>
                                        <p:tgtEl>
                                          <p:spTgt spid="7"/>
                                        </p:tgtEl>
                                        <p:attrNameLst>
                                          <p:attrName>ppt_y</p:attrName>
                                        </p:attrNameLst>
                                      </p:cBhvr>
                                      <p:tavLst>
                                        <p:tav tm="0">
                                          <p:val>
                                            <p:strVal val="ppt_y"/>
                                          </p:val>
                                        </p:tav>
                                        <p:tav tm="100000">
                                          <p:val>
                                            <p:strVal val="ppt_y"/>
                                          </p:val>
                                        </p:tav>
                                      </p:tavLst>
                                    </p:anim>
                                    <p:animEffect transition="out" filter="fade">
                                      <p:cBhvr>
                                        <p:cTn id="35" dur="1000"/>
                                        <p:tgtEl>
                                          <p:spTgt spid="7"/>
                                        </p:tgtEl>
                                      </p:cBhvr>
                                    </p:animEffect>
                                    <p:set>
                                      <p:cBhvr>
                                        <p:cTn id="3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737868" y="643394"/>
            <a:ext cx="1524000" cy="521970"/>
          </a:xfrm>
          <a:prstGeom prst="rect">
            <a:avLst/>
          </a:prstGeom>
        </p:spPr>
        <p:txBody>
          <a:bodyPr wrap="none" rtlCol="0">
            <a:spAutoFit/>
          </a:bodyPr>
          <a:p>
            <a:r>
              <a:rPr lang="en-US" altLang="zh-CN" sz="2800" b="1"/>
              <a:t>Brunch</a:t>
            </a:r>
            <a:endParaRPr lang="zh-CN" altLang="en-US" sz="2800" b="1"/>
          </a:p>
        </p:txBody>
      </p:sp>
      <p:sp>
        <p:nvSpPr>
          <p:cNvPr id="3" name="文本框 2"/>
          <p:cNvSpPr txBox="1"/>
          <p:nvPr userDrawn="1"/>
        </p:nvSpPr>
        <p:spPr>
          <a:xfrm>
            <a:off x="737847" y="1495450"/>
            <a:ext cx="2097405" cy="3846195"/>
          </a:xfrm>
          <a:prstGeom prst="rect">
            <a:avLst/>
          </a:prstGeom>
        </p:spPr>
        <p:txBody>
          <a:bodyPr wrap="none" rtlCol="0">
            <a:spAutoFit/>
          </a:bodyPr>
          <a:p>
            <a:r>
              <a:rPr lang="en-US" altLang="zh-CN" sz="2000"/>
              <a:t>1. </a:t>
            </a:r>
            <a:r>
              <a:rPr lang="en-US" altLang="zh-CN" sz="2400"/>
              <a:t>Outro NYC</a:t>
            </a:r>
            <a:endParaRPr lang="en-US" altLang="zh-CN" sz="2400"/>
          </a:p>
          <a:p>
            <a:endParaRPr lang="zh-CN" altLang="en-US" sz="2000"/>
          </a:p>
          <a:p>
            <a:r>
              <a:rPr lang="zh-CN" altLang="en-US" sz="2000"/>
              <a:t>人均</a:t>
            </a:r>
            <a:r>
              <a:rPr lang="en-US" altLang="zh-CN" sz="2000"/>
              <a:t>25</a:t>
            </a:r>
            <a:r>
              <a:rPr lang="zh-CN" altLang="en-US" sz="2000"/>
              <a:t>刀左右</a:t>
            </a:r>
            <a:endParaRPr lang="zh-CN" altLang="en-US" sz="2000"/>
          </a:p>
          <a:p>
            <a:endParaRPr lang="zh-CN" altLang="en-US" sz="2000"/>
          </a:p>
          <a:p>
            <a:endParaRPr lang="zh-CN" altLang="en-US" sz="2000"/>
          </a:p>
          <a:p>
            <a:r>
              <a:rPr lang="zh-CN" altLang="en-US" sz="2000"/>
              <a:t>招牌菜品</a:t>
            </a:r>
            <a:endParaRPr lang="zh-CN" altLang="en-US" sz="2000"/>
          </a:p>
          <a:p>
            <a:endParaRPr lang="zh-CN" altLang="en-US" sz="2000"/>
          </a:p>
          <a:p>
            <a:r>
              <a:rPr lang="en-US" altLang="zh-CN" sz="2000"/>
              <a:t>➡️egg benedict</a:t>
            </a:r>
            <a:endParaRPr lang="en-US" altLang="zh-CN" sz="2000"/>
          </a:p>
          <a:p>
            <a:endParaRPr lang="zh-CN" altLang="en-US" sz="2000"/>
          </a:p>
          <a:p>
            <a:r>
              <a:rPr lang="en-US" altLang="zh-CN" sz="2000"/>
              <a:t>➡️brekkie plate</a:t>
            </a:r>
            <a:endParaRPr lang="en-US" altLang="zh-CN" sz="2000"/>
          </a:p>
          <a:p>
            <a:endParaRPr lang="zh-CN" altLang="en-US" sz="2000"/>
          </a:p>
          <a:p>
            <a:r>
              <a:rPr lang="en-US" altLang="zh-CN" sz="2000"/>
              <a:t>➡️taro OUTRO</a:t>
            </a:r>
            <a:endParaRPr lang="zh-CN" altLang="en-US" sz="2000"/>
          </a:p>
        </p:txBody>
      </p:sp>
      <p:sp>
        <p:nvSpPr>
          <p:cNvPr id="4" name="文本框 3"/>
          <p:cNvSpPr txBox="1"/>
          <p:nvPr userDrawn="1"/>
        </p:nvSpPr>
        <p:spPr>
          <a:xfrm>
            <a:off x="737847" y="5607764"/>
            <a:ext cx="5369560" cy="368300"/>
          </a:xfrm>
          <a:prstGeom prst="rect">
            <a:avLst/>
          </a:prstGeom>
        </p:spPr>
        <p:txBody>
          <a:bodyPr wrap="none" rtlCol="0">
            <a:spAutoFit/>
          </a:bodyPr>
          <a:p>
            <a:r>
              <a:rPr lang="zh-CN" altLang="en-US"/>
              <a:t> </a:t>
            </a:r>
            <a:r>
              <a:rPr lang="en-US" altLang="zh-CN"/>
              <a:t>Location: 816 Broadway, New York, NY 10003</a:t>
            </a:r>
            <a:endParaRPr lang="zh-CN" altLang="en-US"/>
          </a:p>
        </p:txBody>
      </p:sp>
      <p:pic>
        <p:nvPicPr>
          <p:cNvPr id="5" name="图片 4" descr="upload_post_object_v2_501181487"/>
          <p:cNvPicPr>
            <a:picLocks noChangeAspect="1"/>
          </p:cNvPicPr>
          <p:nvPr/>
        </p:nvPicPr>
        <p:blipFill>
          <a:blip r:embed="rId1"/>
          <a:stretch>
            <a:fillRect/>
          </a:stretch>
        </p:blipFill>
        <p:spPr>
          <a:xfrm>
            <a:off x="7140936" y="643466"/>
            <a:ext cx="4132942" cy="4858946"/>
          </a:xfrm>
          <a:prstGeom prst="rect">
            <a:avLst/>
          </a:prstGeom>
        </p:spPr>
      </p:pic>
      <p:pic>
        <p:nvPicPr>
          <p:cNvPr id="6" name="图片 5" descr="upload_post_object_v2_659316162"/>
          <p:cNvPicPr>
            <a:picLocks noChangeAspect="1"/>
          </p:cNvPicPr>
          <p:nvPr/>
        </p:nvPicPr>
        <p:blipFill>
          <a:blip r:embed="rId2"/>
          <a:stretch>
            <a:fillRect/>
          </a:stretch>
        </p:blipFill>
        <p:spPr>
          <a:xfrm>
            <a:off x="5260330" y="1008631"/>
            <a:ext cx="4047265" cy="4758219"/>
          </a:xfrm>
          <a:prstGeom prst="rect">
            <a:avLst/>
          </a:prstGeom>
        </p:spPr>
      </p:pic>
      <p:pic>
        <p:nvPicPr>
          <p:cNvPr id="7" name="图片 6" descr="upload_post_object_v2_873984569"/>
          <p:cNvPicPr>
            <a:picLocks noChangeAspect="1"/>
          </p:cNvPicPr>
          <p:nvPr/>
        </p:nvPicPr>
        <p:blipFill>
          <a:blip r:embed="rId3"/>
          <a:stretch>
            <a:fillRect/>
          </a:stretch>
        </p:blipFill>
        <p:spPr>
          <a:xfrm>
            <a:off x="6302053" y="1786040"/>
            <a:ext cx="5324117" cy="4940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1000039" y="1053036"/>
            <a:ext cx="1660525" cy="460375"/>
          </a:xfrm>
          <a:prstGeom prst="rect">
            <a:avLst/>
          </a:prstGeom>
        </p:spPr>
        <p:txBody>
          <a:bodyPr wrap="none" rtlCol="0">
            <a:spAutoFit/>
          </a:bodyPr>
          <a:p>
            <a:r>
              <a:rPr lang="en-US" altLang="zh-CN" sz="2400"/>
              <a:t>2. Maman</a:t>
            </a:r>
            <a:endParaRPr lang="zh-CN" altLang="en-US" sz="2400"/>
          </a:p>
        </p:txBody>
      </p:sp>
      <p:sp>
        <p:nvSpPr>
          <p:cNvPr id="3" name="文本框 2"/>
          <p:cNvSpPr txBox="1"/>
          <p:nvPr userDrawn="1"/>
        </p:nvSpPr>
        <p:spPr>
          <a:xfrm>
            <a:off x="1081967" y="1724850"/>
            <a:ext cx="3477260" cy="3076575"/>
          </a:xfrm>
          <a:prstGeom prst="rect">
            <a:avLst/>
          </a:prstGeom>
        </p:spPr>
        <p:txBody>
          <a:bodyPr wrap="none" rtlCol="0">
            <a:spAutoFit/>
          </a:bodyPr>
          <a:p>
            <a:r>
              <a:rPr lang="zh-CN" altLang="en-US" sz="2000"/>
              <a:t>人均</a:t>
            </a:r>
            <a:r>
              <a:rPr lang="en-US" altLang="zh-CN" sz="2000"/>
              <a:t>20</a:t>
            </a:r>
            <a:r>
              <a:rPr lang="zh-CN" altLang="en-US" sz="2000"/>
              <a:t>刀左右</a:t>
            </a:r>
            <a:endParaRPr lang="zh-CN" altLang="en-US" sz="2000"/>
          </a:p>
          <a:p>
            <a:endParaRPr lang="zh-CN" altLang="en-US"/>
          </a:p>
          <a:p>
            <a:r>
              <a:rPr lang="zh-CN" altLang="en-US" sz="2000"/>
              <a:t>招牌菜品：</a:t>
            </a:r>
            <a:endParaRPr lang="zh-CN" altLang="en-US" sz="2000"/>
          </a:p>
          <a:p>
            <a:endParaRPr lang="zh-CN" altLang="en-US"/>
          </a:p>
          <a:p>
            <a:r>
              <a:rPr lang="zh-CN" altLang="en-US" sz="2000"/>
              <a:t>➡️</a:t>
            </a:r>
            <a:r>
              <a:rPr lang="en-US" altLang="zh-CN" sz="2000"/>
              <a:t>Papa</a:t>
            </a:r>
            <a:r>
              <a:rPr lang="zh-CN" altLang="en-US" sz="2000"/>
              <a:t>‘</a:t>
            </a:r>
            <a:r>
              <a:rPr lang="en-US" altLang="zh-CN" sz="2000"/>
              <a:t>s breakfast</a:t>
            </a:r>
            <a:endParaRPr lang="en-US" altLang="zh-CN" sz="2000"/>
          </a:p>
          <a:p>
            <a:endParaRPr lang="zh-CN" altLang="en-US"/>
          </a:p>
          <a:p>
            <a:r>
              <a:rPr lang="zh-CN" altLang="en-US" sz="2000"/>
              <a:t>➡️</a:t>
            </a:r>
            <a:r>
              <a:rPr lang="en-US" altLang="zh-CN" sz="2000"/>
              <a:t>Avocdo toast </a:t>
            </a:r>
            <a:r>
              <a:rPr lang="zh-CN" altLang="en-US" sz="2000"/>
              <a:t>+ </a:t>
            </a:r>
            <a:r>
              <a:rPr lang="en-US" altLang="zh-CN" sz="2000"/>
              <a:t>salmon</a:t>
            </a:r>
            <a:endParaRPr lang="en-US" altLang="zh-CN" sz="2000"/>
          </a:p>
          <a:p>
            <a:endParaRPr lang="zh-CN" altLang="en-US" sz="2000"/>
          </a:p>
          <a:p>
            <a:r>
              <a:rPr lang="en-US" altLang="zh-CN" sz="2000"/>
              <a:t>➡️Potato watermelon soup</a:t>
            </a:r>
            <a:endParaRPr lang="zh-CN" altLang="en-US" sz="2000"/>
          </a:p>
          <a:p>
            <a:endParaRPr lang="zh-CN" altLang="en-US" sz="2000"/>
          </a:p>
        </p:txBody>
      </p:sp>
      <p:sp>
        <p:nvSpPr>
          <p:cNvPr id="4" name="文本框 3"/>
          <p:cNvSpPr txBox="1"/>
          <p:nvPr userDrawn="1"/>
        </p:nvSpPr>
        <p:spPr>
          <a:xfrm>
            <a:off x="1081947" y="5014439"/>
            <a:ext cx="4656455" cy="368300"/>
          </a:xfrm>
          <a:prstGeom prst="rect">
            <a:avLst/>
          </a:prstGeom>
        </p:spPr>
        <p:txBody>
          <a:bodyPr wrap="none" rtlCol="0">
            <a:spAutoFit/>
          </a:bodyPr>
          <a:p>
            <a:r>
              <a:rPr lang="en-US" altLang="zh-CN"/>
              <a:t>Location: 12 w 48th St New York, 10036</a:t>
            </a:r>
            <a:endParaRPr lang="zh-CN" altLang="en-US"/>
          </a:p>
        </p:txBody>
      </p:sp>
      <p:pic>
        <p:nvPicPr>
          <p:cNvPr id="5" name="图片 4" descr="upload_post_object_v2_227489544"/>
          <p:cNvPicPr>
            <a:picLocks noChangeAspect="1"/>
          </p:cNvPicPr>
          <p:nvPr/>
        </p:nvPicPr>
        <p:blipFill>
          <a:blip r:embed="rId1"/>
          <a:stretch>
            <a:fillRect/>
          </a:stretch>
        </p:blipFill>
        <p:spPr>
          <a:xfrm>
            <a:off x="6616323" y="862461"/>
            <a:ext cx="3969356" cy="4801498"/>
          </a:xfrm>
          <a:prstGeom prst="rect">
            <a:avLst/>
          </a:prstGeom>
        </p:spPr>
      </p:pic>
      <p:pic>
        <p:nvPicPr>
          <p:cNvPr id="6" name="图片 5" descr="upload_post_object_v2_733436092"/>
          <p:cNvPicPr>
            <a:picLocks noChangeAspect="1"/>
          </p:cNvPicPr>
          <p:nvPr/>
        </p:nvPicPr>
        <p:blipFill>
          <a:blip r:embed="rId2"/>
          <a:stretch>
            <a:fillRect/>
          </a:stretch>
        </p:blipFill>
        <p:spPr>
          <a:xfrm>
            <a:off x="7356377" y="735897"/>
            <a:ext cx="4381917" cy="5386308"/>
          </a:xfrm>
          <a:prstGeom prst="rect">
            <a:avLst/>
          </a:prstGeom>
        </p:spPr>
      </p:pic>
      <p:pic>
        <p:nvPicPr>
          <p:cNvPr id="7" name="图片 6" descr="upload_post_object_v2_954423531"/>
          <p:cNvPicPr>
            <a:picLocks noChangeAspect="1"/>
          </p:cNvPicPr>
          <p:nvPr/>
        </p:nvPicPr>
        <p:blipFill>
          <a:blip r:embed="rId3"/>
          <a:stretch>
            <a:fillRect/>
          </a:stretch>
        </p:blipFill>
        <p:spPr>
          <a:xfrm>
            <a:off x="4808471" y="431187"/>
            <a:ext cx="4670381" cy="5664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543079" y="1375948"/>
            <a:ext cx="979805" cy="398780"/>
          </a:xfrm>
          <a:prstGeom prst="rect">
            <a:avLst/>
          </a:prstGeom>
        </p:spPr>
        <p:txBody>
          <a:bodyPr wrap="none" rtlCol="0">
            <a:spAutoFit/>
          </a:bodyPr>
          <a:p>
            <a:r>
              <a:rPr lang="en-US" altLang="zh-CN" sz="2000"/>
              <a:t>Soothr</a:t>
            </a:r>
            <a:endParaRPr lang="zh-CN" altLang="en-US" sz="2000"/>
          </a:p>
        </p:txBody>
      </p:sp>
      <p:sp>
        <p:nvSpPr>
          <p:cNvPr id="3" name="文本框 2"/>
          <p:cNvSpPr txBox="1"/>
          <p:nvPr userDrawn="1"/>
        </p:nvSpPr>
        <p:spPr>
          <a:xfrm>
            <a:off x="322539" y="619954"/>
            <a:ext cx="2617470" cy="460375"/>
          </a:xfrm>
          <a:prstGeom prst="rect">
            <a:avLst/>
          </a:prstGeom>
        </p:spPr>
        <p:txBody>
          <a:bodyPr wrap="none" rtlCol="0">
            <a:spAutoFit/>
          </a:bodyPr>
          <a:p>
            <a:r>
              <a:rPr lang="zh-CN" altLang="en-US" sz="2400" b="1"/>
              <a:t> </a:t>
            </a:r>
            <a:r>
              <a:rPr lang="en-US" altLang="zh-CN" sz="2400" b="1"/>
              <a:t>Thailand Food</a:t>
            </a:r>
            <a:endParaRPr lang="zh-CN" altLang="en-US" sz="2400" b="1"/>
          </a:p>
        </p:txBody>
      </p:sp>
      <p:sp>
        <p:nvSpPr>
          <p:cNvPr id="4" name="文本框 3"/>
          <p:cNvSpPr txBox="1"/>
          <p:nvPr userDrawn="1"/>
        </p:nvSpPr>
        <p:spPr>
          <a:xfrm>
            <a:off x="623168" y="1954249"/>
            <a:ext cx="1325880" cy="2030095"/>
          </a:xfrm>
          <a:prstGeom prst="rect">
            <a:avLst/>
          </a:prstGeom>
        </p:spPr>
        <p:txBody>
          <a:bodyPr wrap="none" rtlCol="0">
            <a:spAutoFit/>
          </a:bodyPr>
          <a:p>
            <a:r>
              <a:rPr lang="zh-CN" altLang="en-US"/>
              <a:t>推荐菜品：</a:t>
            </a:r>
            <a:endParaRPr lang="zh-CN" altLang="en-US"/>
          </a:p>
          <a:p>
            <a:endParaRPr lang="zh-CN" altLang="en-US"/>
          </a:p>
          <a:p>
            <a:r>
              <a:rPr lang="zh-CN" altLang="en-US"/>
              <a:t>➡️咖喱虾</a:t>
            </a:r>
            <a:endParaRPr lang="zh-CN" altLang="en-US"/>
          </a:p>
          <a:p>
            <a:endParaRPr lang="zh-CN" altLang="en-US"/>
          </a:p>
          <a:p>
            <a:r>
              <a:rPr lang="zh-CN" altLang="en-US"/>
              <a:t>➡️冬阴功汤</a:t>
            </a:r>
            <a:endParaRPr lang="zh-CN" altLang="en-US"/>
          </a:p>
          <a:p>
            <a:endParaRPr lang="zh-CN" altLang="en-US"/>
          </a:p>
          <a:p>
            <a:r>
              <a:rPr lang="zh-CN" altLang="en-US"/>
              <a:t>➡️河粉</a:t>
            </a:r>
            <a:endParaRPr lang="zh-CN" altLang="en-US"/>
          </a:p>
        </p:txBody>
      </p:sp>
      <p:pic>
        <p:nvPicPr>
          <p:cNvPr id="5" name="图片 4" descr="upload_post_object_v2_840258717"/>
          <p:cNvPicPr>
            <a:picLocks noChangeAspect="1"/>
          </p:cNvPicPr>
          <p:nvPr/>
        </p:nvPicPr>
        <p:blipFill>
          <a:blip r:embed="rId1"/>
          <a:stretch>
            <a:fillRect/>
          </a:stretch>
        </p:blipFill>
        <p:spPr>
          <a:xfrm>
            <a:off x="5600930" y="442446"/>
            <a:ext cx="5009327" cy="5973173"/>
          </a:xfrm>
          <a:prstGeom prst="rect">
            <a:avLst/>
          </a:prstGeom>
        </p:spPr>
      </p:pic>
      <p:sp>
        <p:nvSpPr>
          <p:cNvPr id="6" name="文本框 5"/>
          <p:cNvSpPr txBox="1"/>
          <p:nvPr userDrawn="1"/>
        </p:nvSpPr>
        <p:spPr>
          <a:xfrm>
            <a:off x="705097" y="4461259"/>
            <a:ext cx="3975100" cy="368300"/>
          </a:xfrm>
          <a:prstGeom prst="rect">
            <a:avLst/>
          </a:prstGeom>
        </p:spPr>
        <p:txBody>
          <a:bodyPr wrap="none" rtlCol="0">
            <a:spAutoFit/>
          </a:bodyPr>
          <a:p>
            <a:r>
              <a:rPr lang="en-US" altLang="zh-CN"/>
              <a:t>Location: 204 E 13th St, New York</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393769" y="610623"/>
            <a:ext cx="2129790" cy="460375"/>
          </a:xfrm>
          <a:prstGeom prst="rect">
            <a:avLst/>
          </a:prstGeom>
        </p:spPr>
        <p:txBody>
          <a:bodyPr wrap="none" rtlCol="0">
            <a:spAutoFit/>
          </a:bodyPr>
          <a:p>
            <a:r>
              <a:rPr lang="en-US" altLang="zh-CN" sz="2400" b="1"/>
              <a:t>Italian Food</a:t>
            </a:r>
            <a:endParaRPr lang="zh-CN" altLang="en-US" sz="2400" b="1"/>
          </a:p>
        </p:txBody>
      </p:sp>
      <p:sp>
        <p:nvSpPr>
          <p:cNvPr id="4" name="文本框 3"/>
          <p:cNvSpPr txBox="1"/>
          <p:nvPr userDrawn="1"/>
        </p:nvSpPr>
        <p:spPr>
          <a:xfrm>
            <a:off x="459311" y="1331593"/>
            <a:ext cx="6038850" cy="2861310"/>
          </a:xfrm>
          <a:prstGeom prst="rect">
            <a:avLst/>
          </a:prstGeom>
        </p:spPr>
        <p:txBody>
          <a:bodyPr wrap="none" rtlCol="0">
            <a:spAutoFit/>
          </a:bodyPr>
          <a:p>
            <a:r>
              <a:rPr lang="en-US" altLang="zh-CN" sz="2000"/>
              <a:t>Da Andrea</a:t>
            </a:r>
            <a:endParaRPr lang="en-US" altLang="zh-CN" sz="2000"/>
          </a:p>
          <a:p>
            <a:endParaRPr lang="zh-CN" altLang="en-US" sz="2000"/>
          </a:p>
          <a:p>
            <a:r>
              <a:rPr lang="zh-CN" altLang="en-US" sz="2000"/>
              <a:t>推荐菜品</a:t>
            </a:r>
            <a:endParaRPr lang="zh-CN" altLang="en-US" sz="2000"/>
          </a:p>
          <a:p>
            <a:endParaRPr lang="zh-CN" altLang="en-US" sz="2000"/>
          </a:p>
          <a:p>
            <a:r>
              <a:rPr lang="zh-CN" altLang="en-US" sz="2000"/>
              <a:t>➡️</a:t>
            </a:r>
            <a:r>
              <a:rPr lang="en-US" altLang="zh-CN" sz="2000"/>
              <a:t>Scaloppine</a:t>
            </a:r>
            <a:r>
              <a:rPr lang="zh-CN" altLang="en-US" sz="2000"/>
              <a:t> </a:t>
            </a:r>
            <a:r>
              <a:rPr lang="en-US" altLang="zh-CN" sz="2000"/>
              <a:t>Di Pollo</a:t>
            </a:r>
            <a:endParaRPr lang="en-US" altLang="zh-CN" sz="2000"/>
          </a:p>
          <a:p>
            <a:endParaRPr lang="zh-CN" altLang="en-US" sz="2000"/>
          </a:p>
          <a:p>
            <a:r>
              <a:rPr lang="en-US" altLang="zh-CN" sz="2000"/>
              <a:t>➡️Tagliolini Neri Alle Vongole</a:t>
            </a:r>
            <a:endParaRPr lang="en-US" altLang="zh-CN" sz="2000"/>
          </a:p>
          <a:p>
            <a:endParaRPr lang="zh-CN" altLang="en-US" sz="2000"/>
          </a:p>
          <a:p>
            <a:r>
              <a:rPr lang="en-US" altLang="zh-CN" sz="2000"/>
              <a:t>➡️Triangolo al cioccolato con gelato al caramello</a:t>
            </a:r>
            <a:endParaRPr lang="zh-CN" altLang="en-US" sz="2000"/>
          </a:p>
        </p:txBody>
      </p:sp>
      <p:sp>
        <p:nvSpPr>
          <p:cNvPr id="5" name="文本框 4"/>
          <p:cNvSpPr txBox="1"/>
          <p:nvPr userDrawn="1"/>
        </p:nvSpPr>
        <p:spPr>
          <a:xfrm>
            <a:off x="393825" y="4445355"/>
            <a:ext cx="5161915" cy="368300"/>
          </a:xfrm>
          <a:prstGeom prst="rect">
            <a:avLst/>
          </a:prstGeom>
        </p:spPr>
        <p:txBody>
          <a:bodyPr wrap="none" rtlCol="0">
            <a:spAutoFit/>
          </a:bodyPr>
          <a:p>
            <a:r>
              <a:rPr lang="zh-CN" altLang="en-US"/>
              <a:t> </a:t>
            </a:r>
            <a:r>
              <a:rPr lang="en-US" altLang="zh-CN"/>
              <a:t>Location: 35 W 13th, St New York, NY10011</a:t>
            </a:r>
            <a:endParaRPr lang="zh-CN" altLang="en-US"/>
          </a:p>
        </p:txBody>
      </p:sp>
      <p:pic>
        <p:nvPicPr>
          <p:cNvPr id="6" name="图片 5" descr="upload_post_object_v2_823321933"/>
          <p:cNvPicPr>
            <a:picLocks noChangeAspect="1"/>
          </p:cNvPicPr>
          <p:nvPr/>
        </p:nvPicPr>
        <p:blipFill>
          <a:blip r:embed="rId1"/>
          <a:stretch>
            <a:fillRect/>
          </a:stretch>
        </p:blipFill>
        <p:spPr>
          <a:xfrm>
            <a:off x="6742576" y="698500"/>
            <a:ext cx="4361987" cy="51911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167" y="-491571"/>
            <a:ext cx="10515600" cy="2852737"/>
          </a:xfrm>
        </p:spPr>
        <p:txBody>
          <a:bodyPr/>
          <a:p>
            <a:r>
              <a:rPr lang="zh-CN" altLang="en-US" sz="4800"/>
              <a:t>外卖</a:t>
            </a:r>
            <a:endParaRPr lang="zh-CN" altLang="en-US" sz="4800"/>
          </a:p>
        </p:txBody>
      </p:sp>
      <p:pic>
        <p:nvPicPr>
          <p:cNvPr id="5" name="图片 4" descr="upload_post_object_v2_623766820"/>
          <p:cNvPicPr>
            <a:picLocks noChangeAspect="1"/>
          </p:cNvPicPr>
          <p:nvPr/>
        </p:nvPicPr>
        <p:blipFill>
          <a:blip r:embed="rId1"/>
          <a:stretch>
            <a:fillRect/>
          </a:stretch>
        </p:blipFill>
        <p:spPr>
          <a:xfrm>
            <a:off x="3404864" y="1463897"/>
            <a:ext cx="7942552" cy="42360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1"/>
          </p:nvPr>
        </p:nvSpPr>
        <p:spPr>
          <a:xfrm>
            <a:off x="838151" y="818998"/>
            <a:ext cx="10515600" cy="1500187"/>
          </a:xfrm>
        </p:spPr>
        <p:txBody>
          <a:bodyPr/>
          <a:p>
            <a:pPr marL="0" indent="0"/>
            <a:r>
              <a:rPr lang="zh-CN" sz="4400" b="0">
                <a:solidFill>
                  <a:srgbClr val="333333"/>
                </a:solidFill>
                <a:ea typeface="system-ui"/>
              </a:rPr>
              <a:t>中餐和亚洲餐</a:t>
            </a:r>
            <a:endParaRPr lang="en-US" altLang="zh-CN" sz="4400" b="0">
              <a:solidFill>
                <a:srgbClr val="333333"/>
              </a:solidFill>
              <a:ea typeface="system-ui"/>
            </a:endParaRPr>
          </a:p>
          <a:p>
            <a:pPr marL="0" indent="0"/>
            <a:endParaRPr lang="zh-CN" b="0">
              <a:solidFill>
                <a:srgbClr val="333333"/>
              </a:solidFill>
              <a:ea typeface="system-ui"/>
            </a:endParaRPr>
          </a:p>
          <a:p>
            <a:pPr marL="0" indent="0"/>
            <a:r>
              <a:rPr lang="zh-CN" b="0">
                <a:solidFill>
                  <a:srgbClr val="333333"/>
                </a:solidFill>
                <a:ea typeface="system-ui"/>
              </a:rPr>
              <a:t>1.熊猫外卖和EASI：同属一家公司，餐品种类较全，能找到绝大多数中餐馆</a:t>
            </a:r>
            <a:endParaRPr lang="zh-CN" b="0">
              <a:solidFill>
                <a:srgbClr val="333333"/>
              </a:solidFill>
              <a:ea typeface="system-ui"/>
            </a:endParaRPr>
          </a:p>
          <a:p>
            <a:pPr marL="0" indent="0"/>
            <a:r>
              <a:rPr lang="zh-CN" b="0">
                <a:solidFill>
                  <a:srgbClr val="333333"/>
                </a:solidFill>
                <a:ea typeface="system-ui"/>
              </a:rPr>
              <a:t>2.饭团外卖：入驻商家没有熊猫那么多，</a:t>
            </a:r>
            <a:r>
              <a:rPr lang="zh-CN" altLang="en-US" b="0">
                <a:solidFill>
                  <a:srgbClr val="333333"/>
                </a:solidFill>
                <a:ea typeface="system-ui"/>
              </a:rPr>
              <a:t>可</a:t>
            </a:r>
            <a:r>
              <a:rPr lang="zh-CN" b="0">
                <a:solidFill>
                  <a:srgbClr val="333333"/>
                </a:solidFill>
                <a:ea typeface="system-ui"/>
              </a:rPr>
              <a:t>用来比价用，有的时候同一家餐厅的同样食物和熊猫点下来价格不一样</a:t>
            </a:r>
            <a:endParaRPr lang="zh-CN" altLang="en-US" b="0">
              <a:solidFill>
                <a:srgbClr val="333333"/>
              </a:solidFill>
              <a:ea typeface="system-ui"/>
            </a:endParaRPr>
          </a:p>
        </p:txBody>
      </p:sp>
      <p:pic>
        <p:nvPicPr>
          <p:cNvPr id="4" name="图片 3" descr="upload_post_object_v2_474565718"/>
          <p:cNvPicPr>
            <a:picLocks noChangeAspect="1"/>
          </p:cNvPicPr>
          <p:nvPr/>
        </p:nvPicPr>
        <p:blipFill>
          <a:blip r:embed="rId1"/>
          <a:stretch>
            <a:fillRect/>
          </a:stretch>
        </p:blipFill>
        <p:spPr>
          <a:xfrm>
            <a:off x="3440397" y="3331920"/>
            <a:ext cx="7906995" cy="27576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184" y="1983597"/>
            <a:ext cx="3461401" cy="4351338"/>
          </a:xfrm>
        </p:spPr>
        <p:txBody>
          <a:bodyPr/>
          <a:p>
            <a:pPr marL="0" indent="0">
              <a:buNone/>
            </a:pPr>
            <a:r>
              <a:rPr lang="zh-CN" b="0">
                <a:solidFill>
                  <a:srgbClr val="333333"/>
                </a:solidFill>
                <a:ea typeface="system-ui"/>
              </a:rPr>
              <a:t>基本上各国的美食餐厅都有，送餐速度较快（因为是使用强大的Uber算法而非人工调度骑手）</a:t>
            </a:r>
            <a:endParaRPr lang="zh-CN" b="0">
              <a:solidFill>
                <a:srgbClr val="333333"/>
              </a:solidFill>
              <a:ea typeface="system-ui"/>
            </a:endParaRPr>
          </a:p>
          <a:p>
            <a:pPr marL="0" indent="0">
              <a:buNone/>
            </a:pPr>
            <a:endParaRPr lang="zh-CN" sz="500" b="0">
              <a:solidFill>
                <a:srgbClr val="333333"/>
              </a:solidFill>
              <a:ea typeface="system-ui"/>
            </a:endParaRPr>
          </a:p>
          <a:p>
            <a:pPr marL="0" indent="0">
              <a:buNone/>
            </a:pPr>
            <a:r>
              <a:rPr lang="zh-CN" altLang="en-US">
                <a:solidFill>
                  <a:srgbClr val="333333"/>
                </a:solidFill>
                <a:ea typeface="system-ui" charset="0"/>
              </a:rPr>
              <a:t>界面风格非常简约和清爽餐厅列表图是一部分餐品摆在一起精心拍摄和调色的图片，用户观感很好。</a:t>
            </a:r>
            <a:endParaRPr lang="zh-CN" b="0">
              <a:solidFill>
                <a:srgbClr val="333333"/>
              </a:solidFill>
              <a:ea typeface="system-ui"/>
            </a:endParaRPr>
          </a:p>
          <a:p>
            <a:pPr marL="0" indent="0">
              <a:buNone/>
            </a:pPr>
            <a:endParaRPr lang="zh-CN" altLang="en-US" b="0">
              <a:solidFill>
                <a:srgbClr val="333333"/>
              </a:solidFill>
              <a:ea typeface="system-ui"/>
            </a:endParaRPr>
          </a:p>
        </p:txBody>
      </p:sp>
      <p:pic>
        <p:nvPicPr>
          <p:cNvPr id="5" name="图片 4" descr="upload_post_object_v2_171931495"/>
          <p:cNvPicPr>
            <a:picLocks noChangeAspect="1"/>
          </p:cNvPicPr>
          <p:nvPr/>
        </p:nvPicPr>
        <p:blipFill>
          <a:blip r:embed="rId1"/>
          <a:stretch>
            <a:fillRect/>
          </a:stretch>
        </p:blipFill>
        <p:spPr>
          <a:xfrm>
            <a:off x="4474170" y="1332706"/>
            <a:ext cx="7717830" cy="4874419"/>
          </a:xfrm>
          <a:prstGeom prst="rect">
            <a:avLst/>
          </a:prstGeom>
        </p:spPr>
      </p:pic>
      <p:pic>
        <p:nvPicPr>
          <p:cNvPr id="4" name="图片 3" descr="upload_post_object_v2_694687372"/>
          <p:cNvPicPr>
            <a:picLocks noChangeAspect="1"/>
          </p:cNvPicPr>
          <p:nvPr/>
        </p:nvPicPr>
        <p:blipFill>
          <a:blip r:embed="rId2"/>
          <a:srcRect l="19305" t="12870" r="20592" b="13746"/>
          <a:stretch>
            <a:fillRect/>
          </a:stretch>
        </p:blipFill>
        <p:spPr>
          <a:xfrm>
            <a:off x="3600450" y="5278131"/>
            <a:ext cx="1482725" cy="1356031"/>
          </a:xfrm>
          <a:prstGeom prst="rect">
            <a:avLst/>
          </a:prstGeom>
        </p:spPr>
      </p:pic>
      <p:sp>
        <p:nvSpPr>
          <p:cNvPr id="2" name="标题 1"/>
          <p:cNvSpPr>
            <a:spLocks noGrp="1"/>
          </p:cNvSpPr>
          <p:nvPr>
            <p:ph type="title"/>
          </p:nvPr>
        </p:nvSpPr>
        <p:spPr>
          <a:xfrm>
            <a:off x="838200" y="658018"/>
            <a:ext cx="10515600" cy="1325563"/>
          </a:xfrm>
        </p:spPr>
        <p:txBody>
          <a:bodyPr/>
          <a:p>
            <a:r>
              <a:rPr lang="en-US" altLang="zh-CN"/>
              <a:t>Uber eats</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研究主题</a:t>
            </a:r>
            <a:endParaRPr lang="zh-CN" altLang="en-US"/>
          </a:p>
        </p:txBody>
      </p:sp>
      <p:sp>
        <p:nvSpPr>
          <p:cNvPr id="3" name="内容占位符 2"/>
          <p:cNvSpPr>
            <a:spLocks noGrp="1"/>
          </p:cNvSpPr>
          <p:nvPr>
            <p:ph idx="1"/>
          </p:nvPr>
        </p:nvSpPr>
        <p:spPr>
          <a:xfrm>
            <a:off x="838082" y="1983597"/>
            <a:ext cx="10515600" cy="4351338"/>
          </a:xfrm>
        </p:spPr>
        <p:txBody>
          <a:bodyPr/>
          <a:p>
            <a:pPr marL="0" indent="0">
              <a:buNone/>
            </a:pPr>
            <a:r>
              <a:rPr lang="zh-CN" altLang="en-US"/>
              <a:t>小组调查了大一学生如何可以在最短的时间内获得最美味食物的方法，希望</a:t>
            </a:r>
            <a:r>
              <a:rPr lang="zh-CN" b="0">
                <a:solidFill>
                  <a:srgbClr val="374151"/>
                </a:solidFill>
                <a:latin typeface="微软雅黑" charset="0"/>
                <a:ea typeface="微软雅黑" charset="0"/>
                <a:cs typeface="微软雅黑" charset="0"/>
              </a:rPr>
              <a:t>为留学生提供全面的饮食建议。针对不同的饮食场所，我们将重点介绍食堂、餐厅、外卖和自己做饭。通过这个指南，我们希望留学生能够获得充分的营养，</a:t>
            </a:r>
            <a:r>
              <a:rPr lang="zh-CN" altLang="en-US" b="0">
                <a:solidFill>
                  <a:srgbClr val="374151"/>
                </a:solidFill>
                <a:latin typeface="微软雅黑" charset="0"/>
                <a:ea typeface="微软雅黑" charset="0"/>
                <a:cs typeface="微软雅黑" charset="0"/>
              </a:rPr>
              <a:t>高效的就餐</a:t>
            </a:r>
            <a:r>
              <a:rPr lang="zh-CN" b="0">
                <a:solidFill>
                  <a:srgbClr val="374151"/>
                </a:solidFill>
                <a:latin typeface="微软雅黑" charset="0"/>
                <a:ea typeface="微软雅黑" charset="0"/>
                <a:cs typeface="微软雅黑" charset="0"/>
              </a:rPr>
              <a:t>，并享受到美味而均衡的餐食。</a:t>
            </a:r>
            <a:endParaRPr lang="zh-CN" altLang="en-US" b="0">
              <a:solidFill>
                <a:srgbClr val="374151"/>
              </a:solidFill>
              <a:latin typeface="微软雅黑" charset="0"/>
              <a:ea typeface="微软雅黑" charset="0"/>
              <a:cs typeface="微软雅黑"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Uber eats</a:t>
            </a:r>
            <a:endParaRPr lang="zh-CN" altLang="en-US"/>
          </a:p>
        </p:txBody>
      </p:sp>
      <p:sp>
        <p:nvSpPr>
          <p:cNvPr id="3" name="内容占位符 2"/>
          <p:cNvSpPr>
            <a:spLocks noGrp="1"/>
          </p:cNvSpPr>
          <p:nvPr>
            <p:ph idx="1"/>
          </p:nvPr>
        </p:nvSpPr>
        <p:spPr>
          <a:xfrm>
            <a:off x="838184" y="1983597"/>
            <a:ext cx="4302667" cy="4351338"/>
          </a:xfrm>
        </p:spPr>
        <p:txBody>
          <a:bodyPr/>
          <a:p>
            <a:pPr marL="0" indent="0">
              <a:buNone/>
            </a:pPr>
            <a:r>
              <a:rPr lang="zh-CN" b="0">
                <a:solidFill>
                  <a:srgbClr val="333333"/>
                </a:solidFill>
                <a:ea typeface="system-ui"/>
              </a:rPr>
              <a:t>除了派送费外，Uber Eats每个订单都免不了服务费，金额可能为订单小计（不算派送费和税费）的10%。如果订单小计低于12刀，可能还得额外给2刀的小额订单费用。小费自由选择，可以提交订单时提前支付，可以拿到餐品后在手机上进行评价时给。</a:t>
            </a:r>
            <a:endParaRPr lang="zh-CN" b="0">
              <a:solidFill>
                <a:srgbClr val="333333"/>
              </a:solidFill>
              <a:ea typeface="system-ui"/>
            </a:endParaRPr>
          </a:p>
          <a:p>
            <a:pPr marL="0" indent="0">
              <a:buNone/>
            </a:pPr>
            <a:endParaRPr lang="zh-CN" altLang="en-US" b="0">
              <a:solidFill>
                <a:srgbClr val="333333"/>
              </a:solidFill>
              <a:ea typeface="system-ui"/>
            </a:endParaRPr>
          </a:p>
        </p:txBody>
      </p:sp>
      <p:pic>
        <p:nvPicPr>
          <p:cNvPr id="4" name="图片 3" descr="upload_post_object_v2_227597200"/>
          <p:cNvPicPr>
            <a:picLocks noChangeAspect="1"/>
          </p:cNvPicPr>
          <p:nvPr/>
        </p:nvPicPr>
        <p:blipFill>
          <a:blip r:embed="rId1"/>
          <a:stretch>
            <a:fillRect/>
          </a:stretch>
        </p:blipFill>
        <p:spPr>
          <a:xfrm>
            <a:off x="8612126" y="575136"/>
            <a:ext cx="3340907" cy="5759806"/>
          </a:xfrm>
          <a:prstGeom prst="rect">
            <a:avLst/>
          </a:prstGeom>
        </p:spPr>
      </p:pic>
      <p:pic>
        <p:nvPicPr>
          <p:cNvPr id="5" name="图片 4" descr="upload_post_object_v2_904741394"/>
          <p:cNvPicPr>
            <a:picLocks noChangeAspect="1"/>
          </p:cNvPicPr>
          <p:nvPr/>
        </p:nvPicPr>
        <p:blipFill>
          <a:blip r:embed="rId2"/>
          <a:stretch>
            <a:fillRect/>
          </a:stretch>
        </p:blipFill>
        <p:spPr>
          <a:xfrm>
            <a:off x="5402380" y="910366"/>
            <a:ext cx="3209808" cy="525951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Uber eats</a:t>
            </a:r>
            <a:endParaRPr lang="zh-CN" altLang="en-US"/>
          </a:p>
        </p:txBody>
      </p:sp>
      <p:sp>
        <p:nvSpPr>
          <p:cNvPr id="3" name="内容占位符 2"/>
          <p:cNvSpPr>
            <a:spLocks noGrp="1"/>
          </p:cNvSpPr>
          <p:nvPr>
            <p:ph idx="1"/>
          </p:nvPr>
        </p:nvSpPr>
        <p:spPr>
          <a:xfrm>
            <a:off x="838184" y="1983597"/>
            <a:ext cx="6000804" cy="4351338"/>
          </a:xfrm>
        </p:spPr>
        <p:txBody>
          <a:bodyPr/>
          <a:p>
            <a:pPr marL="0" indent="0">
              <a:buNone/>
            </a:pPr>
            <a:r>
              <a:rPr lang="zh-CN" b="0">
                <a:solidFill>
                  <a:srgbClr val="333333"/>
                </a:solidFill>
                <a:ea typeface="system-ui"/>
              </a:rPr>
              <a:t>📲派送员接单后，可以在➡️地图上看到具体实时位置，以及派送员的照片、车型</a:t>
            </a:r>
            <a:r>
              <a:rPr lang="zh-CN" altLang="en-US" b="0">
                <a:solidFill>
                  <a:srgbClr val="333333"/>
                </a:solidFill>
                <a:ea typeface="system-ui"/>
              </a:rPr>
              <a:t>，以便</a:t>
            </a:r>
            <a:r>
              <a:rPr lang="zh-CN" b="0">
                <a:solidFill>
                  <a:srgbClr val="333333"/>
                </a:solidFill>
                <a:ea typeface="system-ui"/>
              </a:rPr>
              <a:t>用户识别出派送员</a:t>
            </a:r>
            <a:r>
              <a:rPr lang="zh-CN" altLang="en-US" b="0">
                <a:solidFill>
                  <a:srgbClr val="333333"/>
                </a:solidFill>
                <a:ea typeface="system-ui"/>
              </a:rPr>
              <a:t>。</a:t>
            </a:r>
            <a:endParaRPr lang="zh-CN" altLang="en-US" b="0">
              <a:solidFill>
                <a:srgbClr val="333333"/>
              </a:solidFill>
              <a:ea typeface="system-ui"/>
            </a:endParaRPr>
          </a:p>
          <a:p>
            <a:pPr marL="0" indent="0">
              <a:buNone/>
            </a:pPr>
            <a:endParaRPr lang="zh-CN" b="0">
              <a:solidFill>
                <a:srgbClr val="333333"/>
              </a:solidFill>
              <a:ea typeface="system-ui"/>
            </a:endParaRPr>
          </a:p>
          <a:p>
            <a:pPr marL="0" indent="0">
              <a:buNone/>
            </a:pPr>
            <a:r>
              <a:rPr lang="zh-CN" b="0">
                <a:solidFill>
                  <a:srgbClr val="333333"/>
                </a:solidFill>
                <a:ea typeface="system-ui"/>
              </a:rPr>
              <a:t>注意最好在外卖快到的时候就下楼等待骑手，因为local软件</a:t>
            </a:r>
            <a:r>
              <a:rPr lang="zh-CN" altLang="en-US" b="0">
                <a:solidFill>
                  <a:srgbClr val="333333"/>
                </a:solidFill>
                <a:ea typeface="system-ui"/>
              </a:rPr>
              <a:t>允许</a:t>
            </a:r>
            <a:r>
              <a:rPr lang="zh-CN" b="0">
                <a:solidFill>
                  <a:srgbClr val="333333"/>
                </a:solidFill>
                <a:ea typeface="system-ui"/>
              </a:rPr>
              <a:t>骑手到楼下等待时间超过5min就可以自行处理餐品</a:t>
            </a:r>
            <a:endParaRPr lang="zh-CN" b="0">
              <a:solidFill>
                <a:srgbClr val="333333"/>
              </a:solidFill>
              <a:ea typeface="system-ui"/>
            </a:endParaRPr>
          </a:p>
          <a:p>
            <a:pPr marL="0" indent="0">
              <a:buNone/>
            </a:pPr>
            <a:endParaRPr lang="zh-CN" b="0">
              <a:solidFill>
                <a:srgbClr val="333333"/>
              </a:solidFill>
              <a:ea typeface="system-ui"/>
            </a:endParaRPr>
          </a:p>
          <a:p>
            <a:pPr marL="0" indent="0">
              <a:buNone/>
            </a:pPr>
            <a:endParaRPr lang="zh-CN" altLang="en-US" b="0">
              <a:solidFill>
                <a:srgbClr val="333333"/>
              </a:solidFill>
              <a:ea typeface="system-ui"/>
            </a:endParaRPr>
          </a:p>
        </p:txBody>
      </p:sp>
      <p:pic>
        <p:nvPicPr>
          <p:cNvPr id="4" name="图片 3" descr="upload_post_object_v2_601400133"/>
          <p:cNvPicPr>
            <a:picLocks noChangeAspect="1"/>
          </p:cNvPicPr>
          <p:nvPr/>
        </p:nvPicPr>
        <p:blipFill>
          <a:blip r:embed="rId1"/>
          <a:stretch>
            <a:fillRect/>
          </a:stretch>
        </p:blipFill>
        <p:spPr>
          <a:xfrm>
            <a:off x="7191993" y="433225"/>
            <a:ext cx="3571330" cy="5991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Grubhub</a:t>
            </a:r>
            <a:endParaRPr lang="zh-CN" altLang="en-US"/>
          </a:p>
        </p:txBody>
      </p:sp>
      <p:sp>
        <p:nvSpPr>
          <p:cNvPr id="3" name="内容占位符 2"/>
          <p:cNvSpPr>
            <a:spLocks noGrp="1"/>
          </p:cNvSpPr>
          <p:nvPr>
            <p:ph idx="1"/>
          </p:nvPr>
        </p:nvSpPr>
        <p:spPr>
          <a:xfrm>
            <a:off x="838184" y="1983597"/>
            <a:ext cx="4562475" cy="4351338"/>
          </a:xfrm>
        </p:spPr>
        <p:txBody>
          <a:bodyPr/>
          <a:p>
            <a:pPr marL="0" indent="0">
              <a:buNone/>
            </a:pPr>
            <a:r>
              <a:rPr lang="zh-CN" b="0">
                <a:solidFill>
                  <a:srgbClr val="333333"/>
                </a:solidFill>
                <a:ea typeface="system-ui"/>
              </a:rPr>
              <a:t>这里面有非常多的美式餐厅！比如快餐chipotle、shakeshack、麦当劳等等！还有很多沙拉🥗可以点！</a:t>
            </a:r>
            <a:endParaRPr lang="zh-CN" altLang="en-US" b="0">
              <a:solidFill>
                <a:srgbClr val="333333"/>
              </a:solidFill>
              <a:ea typeface="system-ui"/>
            </a:endParaRPr>
          </a:p>
        </p:txBody>
      </p:sp>
      <p:pic>
        <p:nvPicPr>
          <p:cNvPr id="4" name="图片 3" descr="upload_post_object_v2_994207122"/>
          <p:cNvPicPr>
            <a:picLocks noChangeAspect="1"/>
          </p:cNvPicPr>
          <p:nvPr/>
        </p:nvPicPr>
        <p:blipFill>
          <a:blip r:embed="rId1"/>
          <a:stretch>
            <a:fillRect/>
          </a:stretch>
        </p:blipFill>
        <p:spPr>
          <a:xfrm>
            <a:off x="5781675" y="205581"/>
            <a:ext cx="6223000" cy="3476129"/>
          </a:xfrm>
          <a:prstGeom prst="rect">
            <a:avLst/>
          </a:prstGeom>
        </p:spPr>
      </p:pic>
      <p:pic>
        <p:nvPicPr>
          <p:cNvPr id="5" name="图片 4" descr="upload_post_object_v2_922770631"/>
          <p:cNvPicPr>
            <a:picLocks noChangeAspect="1"/>
          </p:cNvPicPr>
          <p:nvPr/>
        </p:nvPicPr>
        <p:blipFill>
          <a:blip r:embed="rId2"/>
          <a:stretch>
            <a:fillRect/>
          </a:stretch>
        </p:blipFill>
        <p:spPr>
          <a:xfrm>
            <a:off x="5781675" y="3214853"/>
            <a:ext cx="6223000" cy="3492335"/>
          </a:xfrm>
          <a:prstGeom prst="rect">
            <a:avLst/>
          </a:prstGeom>
        </p:spPr>
      </p:pic>
      <p:pic>
        <p:nvPicPr>
          <p:cNvPr id="6" name="图片 5" descr="upload_post_object_v2_135198390"/>
          <p:cNvPicPr>
            <a:picLocks noChangeAspect="1"/>
          </p:cNvPicPr>
          <p:nvPr/>
        </p:nvPicPr>
        <p:blipFill>
          <a:blip r:embed="rId3"/>
          <a:srcRect l="4020"/>
          <a:stretch>
            <a:fillRect/>
          </a:stretch>
        </p:blipFill>
        <p:spPr>
          <a:xfrm>
            <a:off x="3229051" y="4015105"/>
            <a:ext cx="2266874" cy="24923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Grubhub</a:t>
            </a:r>
            <a:endParaRPr lang="zh-CN" altLang="en-US"/>
          </a:p>
        </p:txBody>
      </p:sp>
      <p:sp>
        <p:nvSpPr>
          <p:cNvPr id="3" name="内容占位符 2"/>
          <p:cNvSpPr>
            <a:spLocks noGrp="1"/>
          </p:cNvSpPr>
          <p:nvPr>
            <p:ph idx="1"/>
          </p:nvPr>
        </p:nvSpPr>
        <p:spPr>
          <a:xfrm>
            <a:off x="838200" y="1539097"/>
            <a:ext cx="10515600" cy="4351338"/>
          </a:xfrm>
        </p:spPr>
        <p:txBody>
          <a:bodyPr/>
          <a:p>
            <a:pPr marL="0" indent="0">
              <a:buNone/>
            </a:pPr>
            <a:r>
              <a:rPr lang="zh-CN" b="0">
                <a:solidFill>
                  <a:srgbClr val="333333"/>
                </a:solidFill>
                <a:ea typeface="system-ui"/>
              </a:rPr>
              <a:t>如果经常点外卖（每月送单运费超过9.99刀每月），可以每月花9.99美元成为grubhub plus会员，在grubhub上符合条件的餐厅订购12美元以上的🥞外卖，可以免运费，指定餐厅订单还能享受优惠。</a:t>
            </a:r>
            <a:endParaRPr lang="zh-CN" altLang="en-US" b="0">
              <a:solidFill>
                <a:srgbClr val="333333"/>
              </a:solidFill>
              <a:ea typeface="system-ui"/>
            </a:endParaRPr>
          </a:p>
        </p:txBody>
      </p:sp>
      <p:pic>
        <p:nvPicPr>
          <p:cNvPr id="4" name="图片 3" descr="upload_post_object_v2_757348837"/>
          <p:cNvPicPr>
            <a:picLocks noChangeAspect="1"/>
          </p:cNvPicPr>
          <p:nvPr/>
        </p:nvPicPr>
        <p:blipFill>
          <a:blip r:embed="rId1"/>
          <a:srcRect t="2927"/>
          <a:stretch>
            <a:fillRect/>
          </a:stretch>
        </p:blipFill>
        <p:spPr>
          <a:xfrm>
            <a:off x="460375" y="2646743"/>
            <a:ext cx="11731625" cy="421125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Doordash</a:t>
            </a:r>
            <a:endParaRPr lang="zh-CN" altLang="en-US"/>
          </a:p>
        </p:txBody>
      </p:sp>
      <p:sp>
        <p:nvSpPr>
          <p:cNvPr id="3" name="内容占位符 2"/>
          <p:cNvSpPr>
            <a:spLocks noGrp="1"/>
          </p:cNvSpPr>
          <p:nvPr>
            <p:ph idx="1"/>
          </p:nvPr>
        </p:nvSpPr>
        <p:spPr>
          <a:xfrm>
            <a:off x="838200" y="1848644"/>
            <a:ext cx="5356241" cy="4351338"/>
          </a:xfrm>
        </p:spPr>
        <p:txBody>
          <a:bodyPr/>
          <a:p>
            <a:pPr marL="0" indent="0">
              <a:buNone/>
            </a:pPr>
            <a:r>
              <a:rPr lang="zh-CN" b="0">
                <a:solidFill>
                  <a:srgbClr val="333333"/>
                </a:solidFill>
                <a:ea typeface="system-ui"/>
              </a:rPr>
              <a:t>中日韩美法意所有美食一应俱全！新用户有三十天的外卖免运费，而且来的非常快，最晚40m</a:t>
            </a:r>
            <a:r>
              <a:rPr lang="en-US" altLang="zh-CN" b="0">
                <a:solidFill>
                  <a:srgbClr val="333333"/>
                </a:solidFill>
                <a:ea typeface="system-ui"/>
              </a:rPr>
              <a:t>in</a:t>
            </a:r>
            <a:r>
              <a:rPr lang="zh-CN" altLang="en-US" b="0">
                <a:solidFill>
                  <a:srgbClr val="333333"/>
                </a:solidFill>
                <a:ea typeface="system-ui"/>
              </a:rPr>
              <a:t>就能到了</a:t>
            </a:r>
            <a:r>
              <a:rPr lang="zh-CN" b="0">
                <a:solidFill>
                  <a:srgbClr val="333333"/>
                </a:solidFill>
                <a:ea typeface="system-ui"/>
              </a:rPr>
              <a:t>！如果不想出门三餐基本都可以在家解决！</a:t>
            </a:r>
            <a:endParaRPr lang="zh-CN" b="0">
              <a:solidFill>
                <a:srgbClr val="333333"/>
              </a:solidFill>
              <a:ea typeface="system-ui"/>
            </a:endParaRPr>
          </a:p>
          <a:p>
            <a:pPr marL="0" indent="0">
              <a:buNone/>
            </a:pPr>
            <a:endParaRPr lang="zh-CN" altLang="en-US" b="0">
              <a:solidFill>
                <a:srgbClr val="333333"/>
              </a:solidFill>
              <a:ea typeface="system-ui"/>
            </a:endParaRPr>
          </a:p>
          <a:p>
            <a:pPr marL="0" indent="0">
              <a:buNone/>
            </a:pPr>
            <a:r>
              <a:rPr lang="zh-CN" altLang="en-US">
                <a:solidFill>
                  <a:srgbClr val="333333"/>
                </a:solidFill>
                <a:ea typeface="system-ui" charset="0"/>
              </a:rPr>
              <a:t>平台有覆盖面积广，商家参与多，用户订单多，送餐员素质高，派送速度快等特点。</a:t>
            </a:r>
            <a:endParaRPr lang="zh-CN" altLang="en-US" b="0">
              <a:solidFill>
                <a:srgbClr val="333333"/>
              </a:solidFill>
              <a:ea typeface="system-ui"/>
            </a:endParaRPr>
          </a:p>
        </p:txBody>
      </p:sp>
      <p:pic>
        <p:nvPicPr>
          <p:cNvPr id="7" name="图片 6" descr="upload_post_object_v2_056825881"/>
          <p:cNvPicPr>
            <a:picLocks noChangeAspect="1"/>
          </p:cNvPicPr>
          <p:nvPr/>
        </p:nvPicPr>
        <p:blipFill>
          <a:blip r:embed="rId1"/>
          <a:stretch>
            <a:fillRect/>
          </a:stretch>
        </p:blipFill>
        <p:spPr>
          <a:xfrm>
            <a:off x="6579486" y="731838"/>
            <a:ext cx="4774314" cy="5791200"/>
          </a:xfrm>
          <a:prstGeom prst="rect">
            <a:avLst/>
          </a:prstGeom>
        </p:spPr>
      </p:pic>
      <p:pic>
        <p:nvPicPr>
          <p:cNvPr id="9" name="图片 8" descr="upload_post_object_v2_815962304"/>
          <p:cNvPicPr>
            <a:picLocks noChangeAspect="1"/>
          </p:cNvPicPr>
          <p:nvPr/>
        </p:nvPicPr>
        <p:blipFill>
          <a:blip r:embed="rId2"/>
          <a:stretch>
            <a:fillRect/>
          </a:stretch>
        </p:blipFill>
        <p:spPr>
          <a:xfrm>
            <a:off x="4531678" y="4543806"/>
            <a:ext cx="2047875" cy="19792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509686280"/>
          <p:cNvPicPr>
            <a:picLocks noChangeAspect="1"/>
          </p:cNvPicPr>
          <p:nvPr/>
        </p:nvPicPr>
        <p:blipFill>
          <a:blip r:embed="rId1"/>
          <a:stretch>
            <a:fillRect/>
          </a:stretch>
        </p:blipFill>
        <p:spPr>
          <a:xfrm>
            <a:off x="1008063" y="714375"/>
            <a:ext cx="2500974" cy="5429250"/>
          </a:xfrm>
          <a:prstGeom prst="rect">
            <a:avLst/>
          </a:prstGeom>
        </p:spPr>
      </p:pic>
      <p:pic>
        <p:nvPicPr>
          <p:cNvPr id="4" name="图片 3" descr="upload_post_object_v2_517559787"/>
          <p:cNvPicPr>
            <a:picLocks noChangeAspect="1"/>
          </p:cNvPicPr>
          <p:nvPr/>
        </p:nvPicPr>
        <p:blipFill>
          <a:blip r:embed="rId2"/>
          <a:stretch>
            <a:fillRect/>
          </a:stretch>
        </p:blipFill>
        <p:spPr>
          <a:xfrm>
            <a:off x="4548188" y="357188"/>
            <a:ext cx="2830049" cy="6143625"/>
          </a:xfrm>
          <a:prstGeom prst="rect">
            <a:avLst/>
          </a:prstGeom>
        </p:spPr>
      </p:pic>
      <p:pic>
        <p:nvPicPr>
          <p:cNvPr id="5" name="图片 4" descr="upload_post_object_v2_296728654"/>
          <p:cNvPicPr>
            <a:picLocks noChangeAspect="1"/>
          </p:cNvPicPr>
          <p:nvPr/>
        </p:nvPicPr>
        <p:blipFill>
          <a:blip r:embed="rId3"/>
          <a:stretch>
            <a:fillRect/>
          </a:stretch>
        </p:blipFill>
        <p:spPr>
          <a:xfrm>
            <a:off x="8314862" y="332059"/>
            <a:ext cx="2853201" cy="61938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666102351"/>
          <p:cNvPicPr>
            <a:picLocks noChangeAspect="1"/>
          </p:cNvPicPr>
          <p:nvPr/>
        </p:nvPicPr>
        <p:blipFill>
          <a:blip r:embed="rId1"/>
          <a:stretch>
            <a:fillRect/>
          </a:stretch>
        </p:blipFill>
        <p:spPr>
          <a:xfrm>
            <a:off x="127000" y="429895"/>
            <a:ext cx="2873375" cy="6237678"/>
          </a:xfrm>
          <a:prstGeom prst="rect">
            <a:avLst/>
          </a:prstGeom>
        </p:spPr>
      </p:pic>
      <p:pic>
        <p:nvPicPr>
          <p:cNvPr id="3" name="图片 2" descr="upload_post_object_v2_430774626"/>
          <p:cNvPicPr>
            <a:picLocks noChangeAspect="1"/>
          </p:cNvPicPr>
          <p:nvPr/>
        </p:nvPicPr>
        <p:blipFill>
          <a:blip r:embed="rId2"/>
          <a:stretch>
            <a:fillRect/>
          </a:stretch>
        </p:blipFill>
        <p:spPr>
          <a:xfrm>
            <a:off x="3127375" y="429895"/>
            <a:ext cx="2873341" cy="6237605"/>
          </a:xfrm>
          <a:prstGeom prst="rect">
            <a:avLst/>
          </a:prstGeom>
        </p:spPr>
      </p:pic>
      <p:pic>
        <p:nvPicPr>
          <p:cNvPr id="4" name="图片 3" descr="upload_post_object_v2_243081561"/>
          <p:cNvPicPr>
            <a:picLocks noChangeAspect="1"/>
          </p:cNvPicPr>
          <p:nvPr/>
        </p:nvPicPr>
        <p:blipFill>
          <a:blip r:embed="rId3"/>
          <a:stretch>
            <a:fillRect/>
          </a:stretch>
        </p:blipFill>
        <p:spPr>
          <a:xfrm>
            <a:off x="6119846" y="429895"/>
            <a:ext cx="2873341" cy="6237605"/>
          </a:xfrm>
          <a:prstGeom prst="rect">
            <a:avLst/>
          </a:prstGeom>
        </p:spPr>
      </p:pic>
      <p:pic>
        <p:nvPicPr>
          <p:cNvPr id="5" name="图片 4" descr="upload_post_object_v2_355492765"/>
          <p:cNvPicPr>
            <a:picLocks noChangeAspect="1"/>
          </p:cNvPicPr>
          <p:nvPr/>
        </p:nvPicPr>
        <p:blipFill>
          <a:blip r:embed="rId4"/>
          <a:stretch>
            <a:fillRect/>
          </a:stretch>
        </p:blipFill>
        <p:spPr>
          <a:xfrm>
            <a:off x="9136096" y="429895"/>
            <a:ext cx="2873341" cy="62376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新用户活动</a:t>
            </a:r>
            <a:endParaRPr lang="zh-CN" altLang="en-US"/>
          </a:p>
        </p:txBody>
      </p:sp>
      <p:sp>
        <p:nvSpPr>
          <p:cNvPr id="3" name="内容占位符 2"/>
          <p:cNvSpPr>
            <a:spLocks noGrp="1"/>
          </p:cNvSpPr>
          <p:nvPr>
            <p:ph sz="half" idx="1"/>
          </p:nvPr>
        </p:nvSpPr>
        <p:spPr/>
        <p:txBody>
          <a:bodyPr/>
          <a:p>
            <a:pPr marL="0" indent="0">
              <a:buNone/>
            </a:pPr>
            <a:r>
              <a:rPr lang="zh-CN" altLang="en-US"/>
              <a:t>第一步：向已经下载</a:t>
            </a:r>
            <a:r>
              <a:rPr lang="en-US" altLang="zh-CN"/>
              <a:t>DoorDash</a:t>
            </a:r>
            <a:r>
              <a:rPr lang="zh-CN" altLang="en-US"/>
              <a:t>的朋友要个</a:t>
            </a:r>
            <a:r>
              <a:rPr lang="en-US" altLang="zh-CN"/>
              <a:t>referral</a:t>
            </a:r>
            <a:r>
              <a:rPr lang="zh-CN" altLang="en-US"/>
              <a:t>链接</a:t>
            </a:r>
            <a:endParaRPr lang="zh-CN" altLang="en-US"/>
          </a:p>
          <a:p>
            <a:pPr marL="0" indent="0">
              <a:buNone/>
            </a:pPr>
            <a:r>
              <a:rPr lang="zh-CN" altLang="en-US"/>
              <a:t>第二步：用链接下载</a:t>
            </a:r>
            <a:r>
              <a:rPr lang="en-US" altLang="zh-CN"/>
              <a:t>APP</a:t>
            </a:r>
            <a:r>
              <a:rPr lang="zh-CN" altLang="en-US"/>
              <a:t>或网页端搜</a:t>
            </a:r>
            <a:r>
              <a:rPr lang="en-US" altLang="zh-CN"/>
              <a:t>Coles</a:t>
            </a:r>
            <a:endParaRPr lang="en-US" altLang="zh-CN"/>
          </a:p>
          <a:p>
            <a:pPr marL="0" indent="0">
              <a:buNone/>
            </a:pPr>
            <a:r>
              <a:rPr lang="zh-CN" altLang="en-US"/>
              <a:t>第三步：进去选购</a:t>
            </a:r>
            <a:endParaRPr lang="zh-CN" altLang="en-US"/>
          </a:p>
          <a:p>
            <a:pPr marL="0" indent="0">
              <a:buNone/>
            </a:pPr>
            <a:r>
              <a:rPr lang="zh-CN" altLang="en-US"/>
              <a:t>第四步：结账时输入</a:t>
            </a:r>
            <a:r>
              <a:rPr lang="en-US" altLang="zh-CN"/>
              <a:t>Code,COLES30, </a:t>
            </a:r>
            <a:r>
              <a:rPr lang="zh-CN" altLang="en-US"/>
              <a:t>本来就</a:t>
            </a:r>
            <a:r>
              <a:rPr lang="en-US" altLang="zh-CN"/>
              <a:t>2.5</a:t>
            </a:r>
            <a:r>
              <a:rPr lang="zh-CN" altLang="en-US"/>
              <a:t>折</a:t>
            </a:r>
            <a:r>
              <a:rPr lang="en-US" altLang="zh-CN"/>
              <a:t>*7</a:t>
            </a:r>
            <a:r>
              <a:rPr lang="zh-CN" altLang="en-US"/>
              <a:t>折 四舍五入约等于不要钱</a:t>
            </a:r>
            <a:endParaRPr lang="zh-CN" altLang="en-US"/>
          </a:p>
          <a:p>
            <a:pPr marL="0" indent="0">
              <a:buNone/>
            </a:pPr>
            <a:endParaRPr lang="zh-CN" altLang="en-US"/>
          </a:p>
          <a:p>
            <a:pPr marL="0" indent="0">
              <a:buNone/>
            </a:pPr>
            <a:endParaRPr lang="zh-CN" altLang="en-US"/>
          </a:p>
          <a:p>
            <a:pPr marL="0" indent="0">
              <a:buNone/>
            </a:pPr>
            <a:endParaRPr lang="zh-CN" altLang="en-US"/>
          </a:p>
        </p:txBody>
      </p:sp>
      <p:sp>
        <p:nvSpPr>
          <p:cNvPr id="4" name="内容占位符 3"/>
          <p:cNvSpPr>
            <a:spLocks noGrp="1"/>
          </p:cNvSpPr>
          <p:nvPr>
            <p:ph sz="half" idx="2"/>
          </p:nvPr>
        </p:nvSpPr>
        <p:spPr/>
        <p:txBody>
          <a:bodyPr/>
          <a:p>
            <a:endParaRPr lang="zh-CN" altLang="en-US"/>
          </a:p>
        </p:txBody>
      </p:sp>
      <p:pic>
        <p:nvPicPr>
          <p:cNvPr id="5" name="图片 4" descr="upload_post_object_v2_629515678"/>
          <p:cNvPicPr>
            <a:picLocks noChangeAspect="1"/>
          </p:cNvPicPr>
          <p:nvPr/>
        </p:nvPicPr>
        <p:blipFill>
          <a:blip r:embed="rId1"/>
          <a:stretch>
            <a:fillRect/>
          </a:stretch>
        </p:blipFill>
        <p:spPr>
          <a:xfrm>
            <a:off x="6019810" y="1347156"/>
            <a:ext cx="3111549" cy="4163786"/>
          </a:xfrm>
          <a:prstGeom prst="rect">
            <a:avLst/>
          </a:prstGeom>
        </p:spPr>
      </p:pic>
      <p:pic>
        <p:nvPicPr>
          <p:cNvPr id="6" name="图片 5" descr="upload_post_object_v2_157921920"/>
          <p:cNvPicPr>
            <a:picLocks noChangeAspect="1"/>
          </p:cNvPicPr>
          <p:nvPr/>
        </p:nvPicPr>
        <p:blipFill>
          <a:blip r:embed="rId2"/>
          <a:stretch>
            <a:fillRect/>
          </a:stretch>
        </p:blipFill>
        <p:spPr>
          <a:xfrm>
            <a:off x="8945203" y="1604583"/>
            <a:ext cx="2997146" cy="402026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000000"/>
                </a:solidFill>
              </a:rPr>
              <a:t>自制</a:t>
            </a:r>
            <a:endParaRPr lang="zh-CN" altLang="en-US">
              <a:solidFill>
                <a:srgbClr val="000000"/>
              </a:solidFill>
            </a:endParaRPr>
          </a:p>
        </p:txBody>
      </p:sp>
      <p:sp>
        <p:nvSpPr>
          <p:cNvPr id="3" name="内容占位符 2"/>
          <p:cNvSpPr>
            <a:spLocks noGrp="1"/>
          </p:cNvSpPr>
          <p:nvPr>
            <p:ph idx="1"/>
          </p:nvPr>
        </p:nvSpPr>
        <p:spPr>
          <a:xfrm>
            <a:off x="838128" y="1557569"/>
            <a:ext cx="10515600" cy="4351338"/>
          </a:xfrm>
        </p:spPr>
        <p:txBody>
          <a:bodyPr/>
          <a:p>
            <a:r>
              <a:rPr lang="zh-CN" altLang="en-US">
                <a:solidFill>
                  <a:srgbClr val="000000"/>
                </a:solidFill>
              </a:rPr>
              <a:t>食材</a:t>
            </a:r>
            <a:endParaRPr lang="zh-CN" altLang="en-US">
              <a:solidFill>
                <a:srgbClr val="000000"/>
              </a:solidFill>
            </a:endParaRPr>
          </a:p>
          <a:p>
            <a:r>
              <a:rPr lang="zh-CN" altLang="en-US">
                <a:solidFill>
                  <a:srgbClr val="000000"/>
                </a:solidFill>
              </a:rPr>
              <a:t>餐具</a:t>
            </a:r>
            <a:endParaRPr lang="zh-CN" altLang="en-US">
              <a:solidFill>
                <a:srgbClr val="000000"/>
              </a:solidFill>
            </a:endParaRPr>
          </a:p>
          <a:p>
            <a:r>
              <a:rPr lang="zh-CN" altLang="en-US">
                <a:solidFill>
                  <a:srgbClr val="000000"/>
                </a:solidFill>
              </a:rPr>
              <a:t>菜谱</a:t>
            </a:r>
            <a:r>
              <a:rPr lang="en-US" altLang="zh-CN">
                <a:solidFill>
                  <a:srgbClr val="000000"/>
                </a:solidFill>
              </a:rPr>
              <a:t>/</a:t>
            </a:r>
            <a:r>
              <a:rPr lang="zh-CN" altLang="en-US">
                <a:solidFill>
                  <a:srgbClr val="000000"/>
                </a:solidFill>
              </a:rPr>
              <a:t>烹饪方法</a:t>
            </a:r>
            <a:endParaRPr lang="zh-CN" altLang="en-US">
              <a:solidFill>
                <a:srgbClr val="000000"/>
              </a:solidFill>
            </a:endParaRPr>
          </a:p>
          <a:p>
            <a:pPr marL="0" indent="0">
              <a:buNone/>
            </a:pPr>
            <a:endParaRPr lang="zh-CN" altLang="en-US">
              <a:solidFill>
                <a:srgbClr val="000000"/>
              </a:solidFill>
            </a:endParaRPr>
          </a:p>
        </p:txBody>
      </p:sp>
      <p:pic>
        <p:nvPicPr>
          <p:cNvPr id="5" name="图片 4" descr="upload_post_object_v2_703814087"/>
          <p:cNvPicPr>
            <a:picLocks noChangeAspect="1"/>
          </p:cNvPicPr>
          <p:nvPr/>
        </p:nvPicPr>
        <p:blipFill>
          <a:blip r:embed="rId1"/>
          <a:stretch>
            <a:fillRect/>
          </a:stretch>
        </p:blipFill>
        <p:spPr>
          <a:xfrm>
            <a:off x="5748086" y="1262910"/>
            <a:ext cx="5605720" cy="46459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食材</a:t>
            </a:r>
            <a:endParaRPr lang="zh-CN" altLang="en-US"/>
          </a:p>
        </p:txBody>
      </p:sp>
      <p:sp>
        <p:nvSpPr>
          <p:cNvPr id="3" name="文本占位符 2"/>
          <p:cNvSpPr>
            <a:spLocks noGrp="1"/>
          </p:cNvSpPr>
          <p:nvPr>
            <p:ph type="body" idx="1"/>
          </p:nvPr>
        </p:nvSpPr>
        <p:spPr/>
        <p:txBody>
          <a:bodyPr/>
          <a:p>
            <a:r>
              <a:rPr lang="zh-CN" altLang="en-US"/>
              <a:t>超市</a:t>
            </a:r>
            <a:endParaRPr lang="zh-CN" altLang="en-US"/>
          </a:p>
        </p:txBody>
      </p:sp>
      <p:sp>
        <p:nvSpPr>
          <p:cNvPr id="4" name="内容占位符 3"/>
          <p:cNvSpPr>
            <a:spLocks noGrp="1"/>
          </p:cNvSpPr>
          <p:nvPr>
            <p:ph sz="half" idx="2"/>
          </p:nvPr>
        </p:nvSpPr>
        <p:spPr/>
        <p:txBody>
          <a:bodyPr/>
          <a:p>
            <a:r>
              <a:rPr lang="en-US" altLang="zh-CN"/>
              <a:t>Dainobu </a:t>
            </a:r>
            <a:r>
              <a:rPr lang="zh-CN" altLang="en-US"/>
              <a:t>- </a:t>
            </a:r>
            <a:r>
              <a:rPr lang="en-US" altLang="zh-CN"/>
              <a:t>498 6th Ave</a:t>
            </a:r>
            <a:endParaRPr lang="en-US" altLang="zh-CN"/>
          </a:p>
          <a:p>
            <a:r>
              <a:rPr lang="en-US" altLang="zh-CN"/>
              <a:t>Walgreens </a:t>
            </a:r>
            <a:endParaRPr lang="en-US" altLang="zh-CN"/>
          </a:p>
          <a:p>
            <a:r>
              <a:rPr lang="en-US" altLang="zh-CN"/>
              <a:t>Walmart</a:t>
            </a:r>
            <a:endParaRPr lang="en-US" altLang="zh-CN"/>
          </a:p>
          <a:p>
            <a:r>
              <a:rPr lang="en-US" altLang="zh-CN"/>
              <a:t>union square greenmarket</a:t>
            </a:r>
            <a:endParaRPr lang="en-US" altLang="zh-CN"/>
          </a:p>
          <a:p>
            <a:r>
              <a:rPr lang="en-US" altLang="zh-CN"/>
              <a:t>H</a:t>
            </a:r>
            <a:r>
              <a:rPr lang="zh-CN" altLang="en-US"/>
              <a:t>-</a:t>
            </a:r>
            <a:r>
              <a:rPr lang="en-US" altLang="zh-CN"/>
              <a:t>Mart</a:t>
            </a:r>
            <a:endParaRPr lang="zh-CN" altLang="en-US"/>
          </a:p>
        </p:txBody>
      </p:sp>
      <p:sp>
        <p:nvSpPr>
          <p:cNvPr id="5" name="文本占位符 4"/>
          <p:cNvSpPr>
            <a:spLocks noGrp="1"/>
          </p:cNvSpPr>
          <p:nvPr>
            <p:ph type="body" sz="quarter" idx="3"/>
          </p:nvPr>
        </p:nvSpPr>
        <p:spPr/>
        <p:txBody>
          <a:bodyPr/>
          <a:p>
            <a:r>
              <a:rPr lang="zh-CN" altLang="en-US"/>
              <a:t>网购</a:t>
            </a:r>
            <a:endParaRPr lang="zh-CN" altLang="en-US"/>
          </a:p>
        </p:txBody>
      </p:sp>
      <p:sp>
        <p:nvSpPr>
          <p:cNvPr id="6" name="内容占位符 5"/>
          <p:cNvSpPr>
            <a:spLocks noGrp="1"/>
          </p:cNvSpPr>
          <p:nvPr>
            <p:ph sz="quarter" idx="4"/>
          </p:nvPr>
        </p:nvSpPr>
        <p:spPr/>
        <p:txBody>
          <a:bodyPr/>
          <a:p>
            <a:r>
              <a:rPr lang="en-US" altLang="zh-CN"/>
              <a:t>Freshgogo</a:t>
            </a:r>
            <a:endParaRPr lang="en-US" altLang="zh-CN"/>
          </a:p>
          <a:p>
            <a:r>
              <a:rPr lang="en-US" altLang="zh-CN"/>
              <a:t>Amazon</a:t>
            </a:r>
            <a:endParaRPr lang="en-US" altLang="zh-CN"/>
          </a:p>
          <a:p>
            <a:r>
              <a:rPr lang="en-US" altLang="zh-CN"/>
              <a:t>H</a:t>
            </a:r>
            <a:r>
              <a:rPr lang="zh-CN" altLang="en-US"/>
              <a:t>-</a:t>
            </a:r>
            <a:r>
              <a:rPr lang="en-US" altLang="zh-CN"/>
              <a:t>Mart</a:t>
            </a:r>
            <a:endParaRPr lang="zh-CN" altLang="en-US"/>
          </a:p>
        </p:txBody>
      </p:sp>
      <p:pic>
        <p:nvPicPr>
          <p:cNvPr id="7" name="图片 6" descr="upload_post_object_v2_717949052"/>
          <p:cNvPicPr>
            <a:picLocks noChangeAspect="1"/>
          </p:cNvPicPr>
          <p:nvPr/>
        </p:nvPicPr>
        <p:blipFill>
          <a:blip r:embed="rId1"/>
          <a:stretch>
            <a:fillRect/>
          </a:stretch>
        </p:blipFill>
        <p:spPr>
          <a:xfrm>
            <a:off x="8797868" y="1935150"/>
            <a:ext cx="2965745" cy="33547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560533962"/>
          <p:cNvPicPr>
            <a:picLocks noChangeAspect="1"/>
          </p:cNvPicPr>
          <p:nvPr/>
        </p:nvPicPr>
        <p:blipFill>
          <a:blip r:embed="rId1"/>
          <a:stretch>
            <a:fillRect/>
          </a:stretch>
        </p:blipFill>
        <p:spPr>
          <a:xfrm>
            <a:off x="835863" y="1460857"/>
            <a:ext cx="4341738" cy="4135971"/>
          </a:xfrm>
          <a:prstGeom prst="rect">
            <a:avLst/>
          </a:prstGeom>
        </p:spPr>
      </p:pic>
      <p:sp>
        <p:nvSpPr>
          <p:cNvPr id="3" name="文本框 2"/>
          <p:cNvSpPr txBox="1"/>
          <p:nvPr userDrawn="1"/>
        </p:nvSpPr>
        <p:spPr>
          <a:xfrm>
            <a:off x="6705558" y="2777370"/>
            <a:ext cx="4897550" cy="368300"/>
          </a:xfrm>
          <a:prstGeom prst="rect">
            <a:avLst/>
          </a:prstGeom>
        </p:spPr>
        <p:txBody>
          <a:bodyPr wrap="none" rtlCol="0">
            <a:noAutofit/>
          </a:bodyPr>
          <a:p>
            <a:r>
              <a:rPr lang="en-US" altLang="zh-CN" sz="4800"/>
              <a:t>NYU </a:t>
            </a:r>
            <a:r>
              <a:rPr lang="zh-CN" altLang="en-US" sz="4800"/>
              <a:t>食堂指南</a:t>
            </a:r>
            <a:endParaRPr lang="zh-CN" altLang="en-US" sz="4800"/>
          </a:p>
          <a:p>
            <a:endParaRPr lang="zh-CN" altLang="en-US" sz="4800"/>
          </a:p>
        </p:txBody>
      </p:sp>
      <p:sp>
        <p:nvSpPr>
          <p:cNvPr id="4" name="文本框 3"/>
          <p:cNvSpPr txBox="1"/>
          <p:nvPr userDrawn="1"/>
        </p:nvSpPr>
        <p:spPr>
          <a:xfrm>
            <a:off x="6705545" y="4458932"/>
            <a:ext cx="4771433" cy="368300"/>
          </a:xfrm>
          <a:prstGeom prst="rect">
            <a:avLst/>
          </a:prstGeom>
        </p:spPr>
        <p:txBody>
          <a:bodyPr wrap="none" rtlCol="0">
            <a:noAutofit/>
          </a:bodyPr>
          <a:p>
            <a:r>
              <a:rPr lang="zh-CN" altLang="en-US" sz="2800"/>
              <a:t>主校区一共有八个餐厅</a:t>
            </a:r>
            <a:endParaRPr lang="zh-CN" altLang="en-US"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upload_post_object_v2_351674933"/>
          <p:cNvPicPr>
            <a:picLocks noChangeAspect="1"/>
          </p:cNvPicPr>
          <p:nvPr/>
        </p:nvPicPr>
        <p:blipFill>
          <a:blip r:embed="rId1">
            <a:alphaModFix amt="31000"/>
          </a:blip>
          <a:stretch>
            <a:fillRect/>
          </a:stretch>
        </p:blipFill>
        <p:spPr>
          <a:xfrm>
            <a:off x="592179" y="607909"/>
            <a:ext cx="8589751" cy="5733844"/>
          </a:xfrm>
          <a:prstGeom prst="roundRect">
            <a:avLst>
              <a:gd name="adj" fmla="val 8500"/>
            </a:avLst>
          </a:prstGeom>
          <a:effectLst>
            <a:softEdge rad="88900"/>
          </a:effectLst>
        </p:spPr>
      </p:pic>
      <p:sp>
        <p:nvSpPr>
          <p:cNvPr id="2" name="标题 1"/>
          <p:cNvSpPr>
            <a:spLocks noGrp="1"/>
          </p:cNvSpPr>
          <p:nvPr>
            <p:ph type="title"/>
          </p:nvPr>
        </p:nvSpPr>
        <p:spPr/>
        <p:txBody>
          <a:bodyPr/>
          <a:p>
            <a:r>
              <a:rPr lang="zh-CN" altLang="en-US"/>
              <a:t>餐具</a:t>
            </a:r>
            <a:endParaRPr lang="zh-CN" altLang="en-US"/>
          </a:p>
        </p:txBody>
      </p:sp>
      <p:sp>
        <p:nvSpPr>
          <p:cNvPr id="3" name="文本占位符 2"/>
          <p:cNvSpPr>
            <a:spLocks noGrp="1"/>
          </p:cNvSpPr>
          <p:nvPr>
            <p:ph type="body" idx="1"/>
          </p:nvPr>
        </p:nvSpPr>
        <p:spPr/>
        <p:txBody>
          <a:bodyPr/>
          <a:p>
            <a:r>
              <a:rPr lang="zh-CN" altLang="en-US"/>
              <a:t>网购</a:t>
            </a:r>
            <a:endParaRPr lang="zh-CN" altLang="en-US"/>
          </a:p>
        </p:txBody>
      </p:sp>
      <p:sp>
        <p:nvSpPr>
          <p:cNvPr id="4" name="内容占位符 3"/>
          <p:cNvSpPr>
            <a:spLocks noGrp="1"/>
          </p:cNvSpPr>
          <p:nvPr>
            <p:ph sz="half" idx="2"/>
          </p:nvPr>
        </p:nvSpPr>
        <p:spPr/>
        <p:txBody>
          <a:bodyPr/>
          <a:p>
            <a:r>
              <a:rPr lang="en-US" altLang="zh-CN"/>
              <a:t>ebay</a:t>
            </a:r>
            <a:endParaRPr lang="en-US" altLang="zh-CN"/>
          </a:p>
          <a:p>
            <a:r>
              <a:rPr lang="en-US" altLang="zh-CN"/>
              <a:t>Amazon</a:t>
            </a:r>
            <a:endParaRPr lang="en-US" altLang="zh-CN"/>
          </a:p>
          <a:p>
            <a:endParaRPr lang="zh-CN" altLang="en-US"/>
          </a:p>
        </p:txBody>
      </p:sp>
      <p:sp>
        <p:nvSpPr>
          <p:cNvPr id="5" name="文本占位符 4"/>
          <p:cNvSpPr>
            <a:spLocks noGrp="1"/>
          </p:cNvSpPr>
          <p:nvPr>
            <p:ph type="body" sz="quarter" idx="3"/>
          </p:nvPr>
        </p:nvSpPr>
        <p:spPr/>
        <p:txBody>
          <a:bodyPr/>
          <a:p>
            <a:r>
              <a:rPr lang="zh-CN" altLang="en-US"/>
              <a:t>线下</a:t>
            </a:r>
            <a:endParaRPr lang="zh-CN" altLang="en-US"/>
          </a:p>
        </p:txBody>
      </p:sp>
      <p:sp>
        <p:nvSpPr>
          <p:cNvPr id="6" name="内容占位符 5"/>
          <p:cNvSpPr>
            <a:spLocks noGrp="1"/>
          </p:cNvSpPr>
          <p:nvPr>
            <p:ph sz="quarter" idx="4"/>
          </p:nvPr>
        </p:nvSpPr>
        <p:spPr/>
        <p:txBody>
          <a:bodyPr/>
          <a:p>
            <a:r>
              <a:rPr lang="en-US" altLang="zh-CN"/>
              <a:t>Ikea</a:t>
            </a:r>
            <a:endParaRPr lang="en-US" altLang="zh-CN"/>
          </a:p>
          <a:p>
            <a:r>
              <a:rPr lang="en-US" altLang="zh-CN"/>
              <a:t>Yamadaya </a:t>
            </a:r>
            <a:r>
              <a:rPr lang="zh-CN" altLang="en-US"/>
              <a:t>- </a:t>
            </a:r>
            <a:r>
              <a:rPr lang="en-US" altLang="zh-CN"/>
              <a:t>460 6th Ave</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菜谱</a:t>
            </a:r>
            <a:r>
              <a:rPr lang="en-US" altLang="zh-CN"/>
              <a:t>/</a:t>
            </a:r>
            <a:r>
              <a:rPr lang="zh-CN" altLang="en-US"/>
              <a:t>烹饪方法</a:t>
            </a:r>
            <a:endParaRPr lang="zh-CN" altLang="en-US"/>
          </a:p>
        </p:txBody>
      </p:sp>
      <p:sp>
        <p:nvSpPr>
          <p:cNvPr id="3" name="文本占位符 2"/>
          <p:cNvSpPr>
            <a:spLocks noGrp="1"/>
          </p:cNvSpPr>
          <p:nvPr>
            <p:ph type="body" idx="1"/>
          </p:nvPr>
        </p:nvSpPr>
        <p:spPr/>
        <p:txBody>
          <a:bodyPr/>
          <a:p>
            <a:r>
              <a:rPr lang="zh-CN" altLang="en-US"/>
              <a:t>互联网教程</a:t>
            </a:r>
            <a:endParaRPr lang="zh-CN" altLang="en-US"/>
          </a:p>
        </p:txBody>
      </p:sp>
      <p:sp>
        <p:nvSpPr>
          <p:cNvPr id="4" name="内容占位符 3"/>
          <p:cNvSpPr>
            <a:spLocks noGrp="1"/>
          </p:cNvSpPr>
          <p:nvPr>
            <p:ph sz="half" idx="2"/>
          </p:nvPr>
        </p:nvSpPr>
        <p:spPr/>
        <p:txBody>
          <a:bodyPr/>
          <a:p>
            <a:r>
              <a:rPr lang="zh-CN" altLang="en-US"/>
              <a:t>抖音</a:t>
            </a:r>
            <a:r>
              <a:rPr lang="en-US" altLang="zh-CN"/>
              <a:t>/</a:t>
            </a:r>
            <a:r>
              <a:rPr lang="zh-CN" altLang="en-US"/>
              <a:t>小红书</a:t>
            </a:r>
            <a:r>
              <a:rPr lang="en-US" altLang="zh-CN"/>
              <a:t>/b</a:t>
            </a:r>
            <a:r>
              <a:rPr lang="zh-CN" altLang="en-US"/>
              <a:t>站</a:t>
            </a:r>
            <a:endParaRPr lang="en-US" altLang="zh-CN"/>
          </a:p>
          <a:p>
            <a:r>
              <a:rPr lang="en-US" altLang="zh-CN"/>
              <a:t>YouTube/Tik</a:t>
            </a:r>
            <a:r>
              <a:rPr lang="zh-CN" altLang="en-US"/>
              <a:t> </a:t>
            </a:r>
            <a:r>
              <a:rPr lang="en-US" altLang="zh-CN"/>
              <a:t>Tok</a:t>
            </a:r>
            <a:endParaRPr lang="zh-CN" altLang="en-US"/>
          </a:p>
        </p:txBody>
      </p:sp>
      <p:sp>
        <p:nvSpPr>
          <p:cNvPr id="5" name="文本占位符 4"/>
          <p:cNvSpPr>
            <a:spLocks noGrp="1"/>
          </p:cNvSpPr>
          <p:nvPr>
            <p:ph type="body" sz="quarter" idx="3"/>
          </p:nvPr>
        </p:nvSpPr>
        <p:spPr/>
        <p:txBody>
          <a:bodyPr/>
          <a:p>
            <a:endParaRPr lang="zh-CN" altLang="en-US"/>
          </a:p>
        </p:txBody>
      </p:sp>
      <p:sp>
        <p:nvSpPr>
          <p:cNvPr id="6" name="内容占位符 5"/>
          <p:cNvSpPr>
            <a:spLocks noGrp="1"/>
          </p:cNvSpPr>
          <p:nvPr>
            <p:ph sz="quarter" idx="4"/>
          </p:nvPr>
        </p:nvSpPr>
        <p:spPr/>
        <p:txBody>
          <a:bodyPr/>
          <a:p>
            <a:endParaRPr lang="zh-CN" altLang="en-US"/>
          </a:p>
        </p:txBody>
      </p:sp>
      <p:pic>
        <p:nvPicPr>
          <p:cNvPr id="7" name="图片 6" descr="upload_post_object_v2_206596606"/>
          <p:cNvPicPr>
            <a:picLocks noChangeAspect="1"/>
          </p:cNvPicPr>
          <p:nvPr/>
        </p:nvPicPr>
        <p:blipFill>
          <a:blip r:embed="rId1"/>
          <a:stretch>
            <a:fillRect/>
          </a:stretch>
        </p:blipFill>
        <p:spPr>
          <a:xfrm>
            <a:off x="7051016" y="663522"/>
            <a:ext cx="3418855" cy="56782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3308317" y="2953776"/>
            <a:ext cx="5575300" cy="521970"/>
          </a:xfrm>
          <a:prstGeom prst="rect">
            <a:avLst/>
          </a:prstGeom>
        </p:spPr>
        <p:txBody>
          <a:bodyPr wrap="none" rtlCol="0">
            <a:spAutoFit/>
          </a:bodyPr>
          <a:p>
            <a:r>
              <a:rPr lang="en-US" altLang="zh-CN" sz="2800" b="1" i="1"/>
              <a:t>Thank you for your listening</a:t>
            </a:r>
            <a:endParaRPr lang="zh-CN" altLang="en-US" sz="2800" b="1"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upload_post_object_v2_181354502"/>
          <p:cNvPicPr>
            <a:picLocks noChangeAspect="1"/>
          </p:cNvPicPr>
          <p:nvPr/>
        </p:nvPicPr>
        <p:blipFill>
          <a:blip r:embed="rId1"/>
          <a:stretch>
            <a:fillRect/>
          </a:stretch>
        </p:blipFill>
        <p:spPr>
          <a:xfrm>
            <a:off x="1114371" y="1019447"/>
            <a:ext cx="3699511" cy="5029301"/>
          </a:xfrm>
          <a:prstGeom prst="rect">
            <a:avLst/>
          </a:prstGeom>
        </p:spPr>
      </p:pic>
      <p:sp>
        <p:nvSpPr>
          <p:cNvPr id="4" name="文本框 3"/>
          <p:cNvSpPr txBox="1"/>
          <p:nvPr userDrawn="1"/>
        </p:nvSpPr>
        <p:spPr>
          <a:xfrm>
            <a:off x="5812228" y="507260"/>
            <a:ext cx="5885468" cy="368300"/>
          </a:xfrm>
          <a:prstGeom prst="rect">
            <a:avLst/>
          </a:prstGeom>
        </p:spPr>
        <p:txBody>
          <a:bodyPr wrap="none" rtlCol="0">
            <a:noAutofit/>
          </a:bodyPr>
          <a:p>
            <a:r>
              <a:rPr lang="en-US" altLang="zh-CN" sz="3200"/>
              <a:t>1. Kimmel</a:t>
            </a:r>
            <a:r>
              <a:rPr lang="zh-CN" altLang="en-US" sz="3200"/>
              <a:t>---点餐式</a:t>
            </a:r>
            <a:endParaRPr lang="zh-CN" altLang="en-US" sz="3200"/>
          </a:p>
          <a:p>
            <a:r>
              <a:rPr lang="zh-CN" altLang="en-US" sz="3200"/>
              <a:t>所有餐厅中质量</a:t>
            </a:r>
            <a:r>
              <a:rPr lang="en-US" altLang="zh-CN" sz="3200"/>
              <a:t>No.1</a:t>
            </a:r>
            <a:endParaRPr lang="en-US" altLang="zh-CN" sz="3200"/>
          </a:p>
          <a:p>
            <a:r>
              <a:rPr lang="zh-CN" altLang="en-US" sz="3200"/>
              <a:t>采用</a:t>
            </a:r>
            <a:r>
              <a:rPr lang="en-US" altLang="zh-CN" sz="3200"/>
              <a:t>marketplace</a:t>
            </a:r>
            <a:r>
              <a:rPr lang="zh-CN" altLang="en-US" sz="3200"/>
              <a:t>模式</a:t>
            </a:r>
            <a:endParaRPr lang="zh-CN" altLang="en-US" sz="3200"/>
          </a:p>
          <a:p>
            <a:r>
              <a:rPr lang="en-US" altLang="zh-CN" sz="3200"/>
              <a:t>student</a:t>
            </a:r>
            <a:r>
              <a:rPr lang="zh-CN" altLang="en-US" sz="3200"/>
              <a:t> </a:t>
            </a:r>
            <a:r>
              <a:rPr lang="en-US" altLang="zh-CN" sz="3200"/>
              <a:t>choice</a:t>
            </a:r>
            <a:r>
              <a:rPr lang="zh-CN" altLang="en-US" sz="3200"/>
              <a:t>窗口提供美式中餐</a:t>
            </a:r>
            <a:endParaRPr lang="zh-CN" altLang="en-US" sz="3200"/>
          </a:p>
          <a:p>
            <a:r>
              <a:rPr lang="zh-CN" altLang="en-US" sz="3200"/>
              <a:t>推荐</a:t>
            </a:r>
            <a:r>
              <a:rPr lang="en-US" altLang="zh-CN" sz="3200"/>
              <a:t>pizza</a:t>
            </a:r>
            <a:r>
              <a:rPr lang="zh-CN" altLang="en-US" sz="3200"/>
              <a:t>跟</a:t>
            </a:r>
            <a:r>
              <a:rPr lang="en-US" altLang="zh-CN" sz="3200"/>
              <a:t>chicken</a:t>
            </a:r>
            <a:r>
              <a:rPr lang="zh-CN" altLang="en-US" sz="3200"/>
              <a:t> </a:t>
            </a:r>
            <a:r>
              <a:rPr lang="en-US" altLang="zh-CN" sz="3200"/>
              <a:t>tender</a:t>
            </a:r>
            <a:endParaRPr lang="zh-CN" altLang="en-US" sz="3200"/>
          </a:p>
          <a:p>
            <a:r>
              <a:rPr lang="zh-CN" altLang="en-US" sz="3200"/>
              <a:t>餐厅环境好有景观位</a:t>
            </a:r>
            <a:endParaRPr lang="zh-CN" altLang="en-US" sz="3200"/>
          </a:p>
          <a:p>
            <a:endParaRPr lang="zh-CN" altLang="en-US" sz="3200"/>
          </a:p>
          <a:p>
            <a:endParaRPr lang="zh-CN" altLang="en-US" sz="3200"/>
          </a:p>
          <a:p>
            <a:r>
              <a:rPr lang="zh-CN" altLang="en-US" sz="3200"/>
              <a:t>📍 </a:t>
            </a:r>
            <a:r>
              <a:rPr lang="en-US" altLang="zh-CN" sz="3200"/>
              <a:t>60</a:t>
            </a:r>
            <a:r>
              <a:rPr lang="zh-CN" altLang="en-US" sz="3200"/>
              <a:t> </a:t>
            </a:r>
            <a:r>
              <a:rPr lang="en-US" altLang="zh-CN" sz="3200"/>
              <a:t>Washington Square W</a:t>
            </a:r>
            <a:endParaRPr lang="zh-CN" altLang="en-US"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753640462"/>
          <p:cNvPicPr>
            <a:picLocks noChangeAspect="1"/>
          </p:cNvPicPr>
          <p:nvPr/>
        </p:nvPicPr>
        <p:blipFill>
          <a:blip r:embed="rId1"/>
          <a:stretch>
            <a:fillRect/>
          </a:stretch>
        </p:blipFill>
        <p:spPr>
          <a:xfrm>
            <a:off x="982999" y="620097"/>
            <a:ext cx="4175488" cy="5617848"/>
          </a:xfrm>
          <a:prstGeom prst="rect">
            <a:avLst/>
          </a:prstGeom>
        </p:spPr>
      </p:pic>
      <p:sp>
        <p:nvSpPr>
          <p:cNvPr id="3" name="文本框 2"/>
          <p:cNvSpPr txBox="1"/>
          <p:nvPr userDrawn="1"/>
        </p:nvSpPr>
        <p:spPr>
          <a:xfrm>
            <a:off x="6348226" y="948671"/>
            <a:ext cx="5916998" cy="368300"/>
          </a:xfrm>
          <a:prstGeom prst="rect">
            <a:avLst/>
          </a:prstGeom>
        </p:spPr>
        <p:txBody>
          <a:bodyPr wrap="none" rtlCol="0">
            <a:noAutofit/>
          </a:bodyPr>
          <a:p>
            <a:pPr algn="l"/>
            <a:r>
              <a:rPr lang="en-US" altLang="zh-CN" sz="2800"/>
              <a:t>2. Downstein</a:t>
            </a:r>
            <a:r>
              <a:rPr lang="zh-CN" altLang="en-US" sz="2800"/>
              <a:t>--自助餐</a:t>
            </a:r>
            <a:endParaRPr lang="zh-CN" altLang="en-US" sz="2800"/>
          </a:p>
          <a:p>
            <a:pPr algn="l"/>
            <a:r>
              <a:rPr lang="zh-CN" altLang="en-US" sz="2800"/>
              <a:t>餐品种类多，每天更换残谱</a:t>
            </a:r>
            <a:endParaRPr lang="zh-CN" altLang="en-US" sz="2800"/>
          </a:p>
          <a:p>
            <a:pPr algn="l"/>
            <a:r>
              <a:rPr lang="zh-CN" altLang="en-US" sz="2800"/>
              <a:t>自助餐式比较划算</a:t>
            </a:r>
            <a:endParaRPr lang="zh-CN" altLang="en-US" sz="2800"/>
          </a:p>
          <a:p>
            <a:pPr algn="l"/>
            <a:r>
              <a:rPr lang="zh-CN" altLang="en-US" sz="2800"/>
              <a:t>饭点人多排队长❗️❗️</a:t>
            </a:r>
            <a:endParaRPr lang="zh-CN" altLang="en-US" sz="2800"/>
          </a:p>
          <a:p>
            <a:pPr algn="l"/>
            <a:endParaRPr lang="zh-CN" altLang="en-US" sz="2800"/>
          </a:p>
          <a:p>
            <a:pPr algn="l"/>
            <a:endParaRPr lang="zh-CN" altLang="en-US" sz="2800"/>
          </a:p>
          <a:p>
            <a:pPr algn="l"/>
            <a:r>
              <a:rPr lang="zh-CN" altLang="en-US" sz="2800">
                <a:sym typeface="+mn-ea"/>
              </a:rPr>
              <a:t>📍</a:t>
            </a:r>
            <a:r>
              <a:rPr lang="en-US" altLang="zh-CN" sz="2800">
                <a:sym typeface="+mn-ea"/>
              </a:rPr>
              <a:t>F1 Floor, 5 University PI</a:t>
            </a:r>
            <a:endParaRPr lang="zh-CN" altLang="en-US" sz="28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425627558"/>
          <p:cNvPicPr>
            <a:picLocks noChangeAspect="1"/>
          </p:cNvPicPr>
          <p:nvPr/>
        </p:nvPicPr>
        <p:blipFill>
          <a:blip r:embed="rId1"/>
          <a:stretch>
            <a:fillRect/>
          </a:stretch>
        </p:blipFill>
        <p:spPr>
          <a:xfrm>
            <a:off x="1319312" y="777723"/>
            <a:ext cx="3808205" cy="5144908"/>
          </a:xfrm>
          <a:prstGeom prst="rect">
            <a:avLst/>
          </a:prstGeom>
        </p:spPr>
      </p:pic>
      <p:sp>
        <p:nvSpPr>
          <p:cNvPr id="3" name="文本框 2"/>
          <p:cNvSpPr txBox="1"/>
          <p:nvPr userDrawn="1"/>
        </p:nvSpPr>
        <p:spPr>
          <a:xfrm>
            <a:off x="6022424" y="570319"/>
            <a:ext cx="5265392" cy="368300"/>
          </a:xfrm>
          <a:prstGeom prst="rect">
            <a:avLst/>
          </a:prstGeom>
        </p:spPr>
        <p:txBody>
          <a:bodyPr wrap="none" rtlCol="0">
            <a:noAutofit/>
          </a:bodyPr>
          <a:p>
            <a:endParaRPr lang="zh-CN" altLang="en-US"/>
          </a:p>
        </p:txBody>
      </p:sp>
      <p:sp>
        <p:nvSpPr>
          <p:cNvPr id="4" name="文本框 3"/>
          <p:cNvSpPr txBox="1"/>
          <p:nvPr userDrawn="1"/>
        </p:nvSpPr>
        <p:spPr>
          <a:xfrm>
            <a:off x="5959365" y="717456"/>
            <a:ext cx="5738332" cy="368300"/>
          </a:xfrm>
          <a:prstGeom prst="rect">
            <a:avLst/>
          </a:prstGeom>
        </p:spPr>
        <p:txBody>
          <a:bodyPr wrap="none" rtlCol="0">
            <a:noAutofit/>
          </a:bodyPr>
          <a:p>
            <a:pPr algn="l"/>
            <a:r>
              <a:rPr lang="en-US" altLang="zh-CN" sz="2400"/>
              <a:t>3. Palladium</a:t>
            </a:r>
            <a:r>
              <a:rPr lang="zh-CN" altLang="en-US" sz="2400"/>
              <a:t>——点餐式 （周日</a:t>
            </a:r>
            <a:r>
              <a:rPr lang="en-US" altLang="zh-CN" sz="2400"/>
              <a:t>brunch</a:t>
            </a:r>
            <a:r>
              <a:rPr lang="zh-CN" altLang="en-US" sz="2400"/>
              <a:t>）</a:t>
            </a:r>
            <a:endParaRPr lang="zh-CN" altLang="en-US" sz="2400"/>
          </a:p>
          <a:p>
            <a:pPr algn="l"/>
            <a:r>
              <a:rPr lang="zh-CN" altLang="en-US" sz="2400"/>
              <a:t>平日有寿司🍣跟甜点</a:t>
            </a:r>
            <a:endParaRPr lang="zh-CN" altLang="en-US" sz="2400"/>
          </a:p>
          <a:p>
            <a:pPr algn="l"/>
            <a:r>
              <a:rPr lang="zh-CN" altLang="en-US" sz="2400"/>
              <a:t>安利：</a:t>
            </a:r>
            <a:r>
              <a:rPr lang="en-US" altLang="zh-CN" sz="2400"/>
              <a:t>avocado</a:t>
            </a:r>
            <a:r>
              <a:rPr lang="zh-CN" altLang="en-US" sz="2400"/>
              <a:t> </a:t>
            </a:r>
            <a:r>
              <a:rPr lang="en-US" altLang="zh-CN" sz="2400"/>
              <a:t>salad</a:t>
            </a:r>
            <a:r>
              <a:rPr lang="zh-CN" altLang="en-US" sz="2400"/>
              <a:t> </a:t>
            </a:r>
            <a:r>
              <a:rPr lang="en-US" altLang="zh-CN" sz="2400"/>
              <a:t>roll</a:t>
            </a:r>
            <a:endParaRPr lang="en-US" altLang="zh-CN" sz="2400"/>
          </a:p>
          <a:p>
            <a:pPr algn="l"/>
            <a:endParaRPr lang="en-US" altLang="zh-CN" sz="2400"/>
          </a:p>
          <a:p>
            <a:pPr algn="l"/>
            <a:r>
              <a:rPr lang="zh-CN" altLang="en-US" sz="2400"/>
              <a:t>周日有</a:t>
            </a:r>
            <a:r>
              <a:rPr lang="en-US" altLang="zh-CN" sz="2400"/>
              <a:t>brunch</a:t>
            </a:r>
            <a:r>
              <a:rPr lang="zh-CN" altLang="en-US" sz="2400"/>
              <a:t>自助</a:t>
            </a:r>
            <a:endParaRPr lang="zh-CN" altLang="en-US" sz="2400"/>
          </a:p>
          <a:p>
            <a:pPr algn="l"/>
            <a:r>
              <a:rPr lang="zh-CN" altLang="en-US" sz="2400"/>
              <a:t>各种</a:t>
            </a:r>
            <a:r>
              <a:rPr lang="en-US" altLang="zh-CN" sz="2400">
                <a:sym typeface="+mn-ea"/>
              </a:rPr>
              <a:t>donuts</a:t>
            </a:r>
            <a:r>
              <a:rPr lang="zh-CN" altLang="en-US" sz="2400">
                <a:sym typeface="+mn-ea"/>
              </a:rPr>
              <a:t>🍩，</a:t>
            </a:r>
            <a:r>
              <a:rPr lang="en-US" altLang="zh-CN" sz="2400">
                <a:sym typeface="+mn-ea"/>
              </a:rPr>
              <a:t>bagel</a:t>
            </a:r>
            <a:r>
              <a:rPr lang="zh-CN" altLang="en-US" sz="2400">
                <a:sym typeface="+mn-ea"/>
              </a:rPr>
              <a:t>🥯，</a:t>
            </a:r>
            <a:r>
              <a:rPr lang="en-US" altLang="zh-CN" sz="2400">
                <a:sym typeface="+mn-ea"/>
              </a:rPr>
              <a:t>omelette🥞</a:t>
            </a:r>
            <a:endParaRPr lang="zh-CN" altLang="en-US" sz="2400"/>
          </a:p>
          <a:p>
            <a:pPr algn="l"/>
            <a:endParaRPr lang="zh-CN" altLang="en-US" sz="2400"/>
          </a:p>
          <a:p>
            <a:pPr algn="l"/>
            <a:endParaRPr lang="zh-CN" altLang="en-US" sz="2400"/>
          </a:p>
          <a:p>
            <a:pPr algn="l"/>
            <a:endParaRPr lang="zh-CN" altLang="en-US" sz="2400"/>
          </a:p>
          <a:p>
            <a:pPr algn="l"/>
            <a:r>
              <a:rPr lang="zh-CN" altLang="en-US" sz="2400"/>
              <a:t>📍</a:t>
            </a:r>
            <a:r>
              <a:rPr lang="en-US" altLang="zh-CN" sz="2400"/>
              <a:t>140 E  14th St</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3636707" y="2504116"/>
            <a:ext cx="309880" cy="368300"/>
          </a:xfrm>
          <a:prstGeom prst="rect">
            <a:avLst/>
          </a:prstGeom>
        </p:spPr>
        <p:txBody>
          <a:bodyPr wrap="none" rtlCol="0">
            <a:spAutoFit/>
          </a:bodyPr>
          <a:p>
            <a:endParaRPr lang="zh-CN" altLang="en-US"/>
          </a:p>
        </p:txBody>
      </p:sp>
      <p:pic>
        <p:nvPicPr>
          <p:cNvPr id="3" name="图片 2" descr="upload_post_object_v2_420645663"/>
          <p:cNvPicPr>
            <a:picLocks noChangeAspect="1"/>
          </p:cNvPicPr>
          <p:nvPr/>
        </p:nvPicPr>
        <p:blipFill>
          <a:blip r:embed="rId1"/>
          <a:stretch>
            <a:fillRect/>
          </a:stretch>
        </p:blipFill>
        <p:spPr>
          <a:xfrm>
            <a:off x="1392880" y="825038"/>
            <a:ext cx="3775069" cy="5207967"/>
          </a:xfrm>
          <a:prstGeom prst="rect">
            <a:avLst/>
          </a:prstGeom>
        </p:spPr>
      </p:pic>
      <p:sp>
        <p:nvSpPr>
          <p:cNvPr id="4" name="文本框 3"/>
          <p:cNvSpPr txBox="1"/>
          <p:nvPr userDrawn="1"/>
        </p:nvSpPr>
        <p:spPr>
          <a:xfrm>
            <a:off x="6112373" y="1069422"/>
            <a:ext cx="5603905" cy="368300"/>
          </a:xfrm>
          <a:prstGeom prst="rect">
            <a:avLst/>
          </a:prstGeom>
        </p:spPr>
        <p:txBody>
          <a:bodyPr wrap="none" rtlCol="0">
            <a:noAutofit/>
          </a:bodyPr>
          <a:p>
            <a:r>
              <a:rPr lang="en-US" altLang="zh-CN" sz="2800"/>
              <a:t>4. 18 Below</a:t>
            </a:r>
            <a:r>
              <a:rPr lang="zh-CN" altLang="en-US" sz="2800"/>
              <a:t>---点餐式</a:t>
            </a:r>
            <a:endParaRPr lang="en-US" altLang="zh-CN" sz="2800"/>
          </a:p>
          <a:p>
            <a:endParaRPr lang="zh-CN" altLang="en-US" sz="2800"/>
          </a:p>
          <a:p>
            <a:r>
              <a:rPr lang="en-US" altLang="zh-CN" sz="2800"/>
              <a:t>NYU</a:t>
            </a:r>
            <a:r>
              <a:rPr lang="zh-CN" altLang="en-US" sz="2800"/>
              <a:t>中环境最好最优雅的餐厅</a:t>
            </a:r>
            <a:endParaRPr lang="zh-CN" altLang="en-US" sz="2800"/>
          </a:p>
          <a:p>
            <a:r>
              <a:rPr lang="zh-CN" altLang="en-US" sz="2800"/>
              <a:t>周一到周五</a:t>
            </a:r>
            <a:r>
              <a:rPr lang="en-US" altLang="zh-CN" sz="2800"/>
              <a:t>11am</a:t>
            </a:r>
            <a:r>
              <a:rPr lang="zh-CN" altLang="en-US" sz="2800"/>
              <a:t>--</a:t>
            </a:r>
            <a:r>
              <a:rPr lang="en-US" altLang="zh-CN" sz="2800"/>
              <a:t>2pm</a:t>
            </a:r>
            <a:r>
              <a:rPr lang="zh-CN" altLang="en-US" sz="2800"/>
              <a:t>开放</a:t>
            </a:r>
            <a:endParaRPr lang="zh-CN" altLang="en-US" sz="2800"/>
          </a:p>
          <a:p>
            <a:endParaRPr lang="zh-CN" altLang="en-US" sz="2800"/>
          </a:p>
          <a:p>
            <a:endParaRPr lang="zh-CN" altLang="en-US" sz="2800"/>
          </a:p>
          <a:p>
            <a:r>
              <a:rPr lang="zh-CN" altLang="en-US" sz="2800"/>
              <a:t>点餐慢 人多</a:t>
            </a:r>
            <a:endParaRPr lang="zh-CN" altLang="en-US" sz="2800"/>
          </a:p>
          <a:p>
            <a:endParaRPr lang="zh-CN" altLang="en-US" sz="2800"/>
          </a:p>
          <a:p>
            <a:endParaRPr lang="zh-CN" altLang="en-US" sz="2800"/>
          </a:p>
          <a:p>
            <a:r>
              <a:rPr lang="zh-CN" altLang="en-US" sz="2800"/>
              <a:t>📍 </a:t>
            </a:r>
            <a:r>
              <a:rPr lang="en-US" altLang="zh-CN" sz="2800"/>
              <a:t>18 Waverly PI</a:t>
            </a:r>
            <a:endParaRPr lang="en-US" altLang="zh-CN" sz="2800"/>
          </a:p>
          <a:p>
            <a:endParaRPr lang="zh-CN" altLang="en-US" sz="2800"/>
          </a:p>
          <a:p>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462183873"/>
          <p:cNvPicPr>
            <a:picLocks noChangeAspect="1"/>
          </p:cNvPicPr>
          <p:nvPr/>
        </p:nvPicPr>
        <p:blipFill>
          <a:blip r:embed="rId1"/>
          <a:stretch>
            <a:fillRect/>
          </a:stretch>
        </p:blipFill>
        <p:spPr>
          <a:xfrm>
            <a:off x="1131137" y="647267"/>
            <a:ext cx="4094194" cy="5563531"/>
          </a:xfrm>
          <a:prstGeom prst="rect">
            <a:avLst/>
          </a:prstGeom>
        </p:spPr>
      </p:pic>
      <p:sp>
        <p:nvSpPr>
          <p:cNvPr id="3" name="文本框 2"/>
          <p:cNvSpPr txBox="1"/>
          <p:nvPr userDrawn="1"/>
        </p:nvSpPr>
        <p:spPr>
          <a:xfrm>
            <a:off x="6325387" y="708937"/>
            <a:ext cx="4751849" cy="368300"/>
          </a:xfrm>
          <a:prstGeom prst="rect">
            <a:avLst/>
          </a:prstGeom>
        </p:spPr>
        <p:txBody>
          <a:bodyPr wrap="none" rtlCol="0">
            <a:noAutofit/>
          </a:bodyPr>
          <a:p>
            <a:r>
              <a:rPr lang="en-US" altLang="zh-CN" sz="2800"/>
              <a:t>5. Lipton</a:t>
            </a:r>
            <a:r>
              <a:rPr lang="zh-CN" altLang="en-US" sz="2800"/>
              <a:t>——自助式</a:t>
            </a:r>
            <a:endParaRPr lang="zh-CN" altLang="en-US" sz="2800"/>
          </a:p>
          <a:p>
            <a:r>
              <a:rPr lang="zh-CN" altLang="en-US" sz="2800"/>
              <a:t>素食主义 健康饮食</a:t>
            </a:r>
            <a:endParaRPr lang="zh-CN" altLang="en-US" sz="2800"/>
          </a:p>
          <a:p>
            <a:r>
              <a:rPr lang="zh-CN" altLang="en-US" sz="2800"/>
              <a:t>餐食比较健康</a:t>
            </a:r>
            <a:endParaRPr lang="zh-CN" altLang="en-US" sz="2800"/>
          </a:p>
          <a:p>
            <a:endParaRPr lang="en-US" altLang="zh-CN" sz="2800"/>
          </a:p>
          <a:p>
            <a:r>
              <a:rPr lang="zh-CN" altLang="en-US" sz="2800"/>
              <a:t>鸡肉三明治，沙拉🥗等轻食</a:t>
            </a:r>
            <a:endParaRPr lang="zh-CN" altLang="en-US" sz="2800"/>
          </a:p>
          <a:p>
            <a:endParaRPr lang="en-US" altLang="zh-CN" sz="2800"/>
          </a:p>
          <a:p>
            <a:endParaRPr lang="en-US" altLang="zh-CN" sz="2800"/>
          </a:p>
          <a:p>
            <a:r>
              <a:rPr lang="zh-CN" altLang="en-US" sz="2800"/>
              <a:t>📍 </a:t>
            </a:r>
            <a:r>
              <a:rPr lang="en-US" altLang="zh-CN" sz="2800"/>
              <a:t>33 Washington Square W</a:t>
            </a:r>
            <a:endParaRPr lang="en-US" altLang="zh-CN" sz="2800"/>
          </a:p>
          <a:p>
            <a:endParaRPr lang="zh-CN" alt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post_object_v2_513784308"/>
          <p:cNvPicPr>
            <a:picLocks noChangeAspect="1"/>
          </p:cNvPicPr>
          <p:nvPr/>
        </p:nvPicPr>
        <p:blipFill>
          <a:blip r:embed="rId1"/>
          <a:stretch>
            <a:fillRect/>
          </a:stretch>
        </p:blipFill>
        <p:spPr>
          <a:xfrm>
            <a:off x="1286801" y="868474"/>
            <a:ext cx="3780858" cy="5121117"/>
          </a:xfrm>
          <a:prstGeom prst="rect">
            <a:avLst/>
          </a:prstGeom>
        </p:spPr>
      </p:pic>
      <p:sp>
        <p:nvSpPr>
          <p:cNvPr id="3" name="文本框 2"/>
          <p:cNvSpPr txBox="1"/>
          <p:nvPr userDrawn="1"/>
        </p:nvSpPr>
        <p:spPr>
          <a:xfrm>
            <a:off x="5981288" y="1560993"/>
            <a:ext cx="5030406" cy="368300"/>
          </a:xfrm>
          <a:prstGeom prst="rect">
            <a:avLst/>
          </a:prstGeom>
        </p:spPr>
        <p:txBody>
          <a:bodyPr wrap="none" rtlCol="0">
            <a:noAutofit/>
          </a:bodyPr>
          <a:p>
            <a:r>
              <a:rPr lang="en-US" altLang="zh-CN" sz="2400"/>
              <a:t>6. Upstein</a:t>
            </a:r>
            <a:r>
              <a:rPr lang="zh-CN" altLang="en-US" sz="2400"/>
              <a:t>--点餐式</a:t>
            </a:r>
            <a:endParaRPr lang="zh-CN" altLang="en-US" sz="2400"/>
          </a:p>
          <a:p>
            <a:r>
              <a:rPr lang="zh-CN" altLang="en-US" sz="2400"/>
              <a:t>餐厅偏向快餐式</a:t>
            </a:r>
            <a:endParaRPr lang="zh-CN" altLang="en-US" sz="2400"/>
          </a:p>
          <a:p>
            <a:r>
              <a:rPr lang="zh-CN" altLang="en-US" sz="2400"/>
              <a:t>汉堡🍔炸鸡🍗三明治🥪 奶昔果汁等</a:t>
            </a:r>
            <a:endParaRPr lang="zh-CN" altLang="en-US" sz="2400"/>
          </a:p>
          <a:p>
            <a:r>
              <a:rPr lang="zh-CN" altLang="en-US" sz="2400"/>
              <a:t>方便打包带走</a:t>
            </a:r>
            <a:endParaRPr lang="zh-CN" altLang="en-US" sz="2400"/>
          </a:p>
          <a:p>
            <a:endParaRPr lang="zh-CN" altLang="en-US" sz="2400"/>
          </a:p>
          <a:p>
            <a:r>
              <a:rPr lang="zh-CN" altLang="en-US" sz="2400"/>
              <a:t>推荐</a:t>
            </a:r>
            <a:r>
              <a:rPr lang="en-US" altLang="zh-CN" sz="2400"/>
              <a:t>Sriracha Chicken panini</a:t>
            </a:r>
            <a:endParaRPr lang="zh-CN" altLang="en-US" sz="2400"/>
          </a:p>
          <a:p>
            <a:endParaRPr lang="zh-CN" altLang="en-US" sz="2400"/>
          </a:p>
          <a:p>
            <a:endParaRPr lang="zh-CN" altLang="en-US" sz="2400"/>
          </a:p>
          <a:p>
            <a:r>
              <a:rPr lang="zh-CN" altLang="en-US" sz="2400"/>
              <a:t>位于</a:t>
            </a:r>
            <a:r>
              <a:rPr lang="en-US" altLang="zh-CN" sz="2400"/>
              <a:t>5</a:t>
            </a:r>
            <a:r>
              <a:rPr lang="zh-CN" altLang="en-US" sz="2400"/>
              <a:t>-</a:t>
            </a:r>
            <a:r>
              <a:rPr lang="en-US" altLang="zh-CN" sz="2400"/>
              <a:t>11 University PI</a:t>
            </a:r>
            <a:endParaRPr lang="zh-CN" altLang="en-US" sz="2400"/>
          </a:p>
          <a:p>
            <a:endParaRPr lang="zh-CN" altLang="en-US" sz="2400"/>
          </a:p>
          <a:p>
            <a:endParaRPr lang="zh-CN" altLang="en-US" sz="2400"/>
          </a:p>
          <a:p>
            <a:endParaRPr lang="zh-CN" altLang="en-US" sz="24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2393</Words>
  <Application>WPS Office WWO_wpscloud_20230511235930-ee5d459e70</Application>
  <PresentationFormat>宽屏</PresentationFormat>
  <Paragraphs>262</Paragraphs>
  <Slides>32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Arial</vt:lpstr>
      <vt:lpstr>宋体</vt:lpstr>
      <vt:lpstr>Wingdings</vt:lpstr>
      <vt:lpstr>微软雅黑</vt:lpstr>
      <vt:lpstr>汉仪旗黑KW 55S</vt:lpstr>
      <vt:lpstr>system-ui</vt:lpstr>
      <vt:lpstr>system-ui</vt:lpstr>
      <vt:lpstr>汉仪书宋二KW</vt:lpstr>
      <vt:lpstr>Kingsoft Confetti</vt:lpstr>
      <vt:lpstr>Söhne</vt:lpstr>
      <vt:lpstr>微软雅黑</vt:lpstr>
      <vt:lpstr>Office 主题</vt:lpstr>
      <vt:lpstr>留学生饮食指南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Nearby restaurants</vt:lpstr>
      <vt:lpstr>PowerPoint 演示文稿</vt:lpstr>
      <vt:lpstr>PowerPoint 演示文稿</vt:lpstr>
      <vt:lpstr>PowerPoint 演示文稿</vt:lpstr>
      <vt:lpstr>PowerPoint 演示文稿</vt:lpstr>
      <vt:lpstr>PowerPoint 演示文稿</vt:lpstr>
      <vt:lpstr>PowerPoint 演示文稿</vt:lpstr>
      <vt:lpstr>外卖</vt:lpstr>
      <vt:lpstr>PowerPoint 演示文稿</vt:lpstr>
      <vt:lpstr>Uber eats</vt:lpstr>
      <vt:lpstr>Uber eats</vt:lpstr>
      <vt:lpstr>Uber eats</vt:lpstr>
      <vt:lpstr>Grubhub</vt:lpstr>
      <vt:lpstr>Grubhub</vt:lpstr>
      <vt:lpstr>Doordash</vt:lpstr>
      <vt:lpstr>PowerPoint 演示文稿</vt:lpstr>
      <vt:lpstr>PowerPoint 演示文稿</vt:lpstr>
      <vt:lpstr>新用户活动</vt:lpstr>
      <vt:lpstr>自制</vt:lpstr>
      <vt:lpstr>食材</vt:lpstr>
      <vt:lpstr>餐具</vt:lpstr>
      <vt:lpstr>菜谱/烹饪方法</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留学生饮食指南</dc:title>
  <dc:creator/>
  <cp:lastModifiedBy/>
  <dcterms:created xsi:type="dcterms:W3CDTF">2023-05-26T01:11:22Z</dcterms:created>
  <dcterms:modified xsi:type="dcterms:W3CDTF">2023-05-26T01:11:22Z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B75C98F4C40948689CB49D1002CA5FAC</vt:lpwstr>
  </property>
</Properties>
</file>